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62" r:id="rId5"/>
    <p:sldId id="260" r:id="rId6"/>
    <p:sldId id="263" r:id="rId7"/>
    <p:sldId id="271" r:id="rId8"/>
    <p:sldId id="261" r:id="rId9"/>
    <p:sldId id="270" r:id="rId10"/>
    <p:sldId id="272" r:id="rId11"/>
    <p:sldId id="265" r:id="rId12"/>
    <p:sldId id="268" r:id="rId13"/>
    <p:sldId id="266" r:id="rId14"/>
    <p:sldId id="267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6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si\SkyDrive\articoli\social%20marketing\effetto%20giorno-ora%20post\effetto%20giorno-ora%20post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si\SkyDrive\articoli\social%20marketing\effetto%20giorno-ora%20post\effetto%20giorno-ora%20post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pivotSource>
    <c:name>[effetto giorno-ora post.xlsm]Data - Days!Tabella_pivot4</c:name>
    <c:fmtId val="3"/>
  </c:pivotSource>
  <c:chart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'Data - Days'!$B$1:$B$2</c:f>
              <c:strCache>
                <c:ptCount val="1"/>
                <c:pt idx="0">
                  <c:v>Media di Impressions</c:v>
                </c:pt>
              </c:strCache>
            </c:strRef>
          </c:tx>
          <c:cat>
            <c:strRef>
              <c:f>'Data - Days'!$A$3:$A$10</c:f>
              <c:strCache>
                <c:ptCount val="7"/>
                <c:pt idx="0">
                  <c:v>lunedì</c:v>
                </c:pt>
                <c:pt idx="1">
                  <c:v>martedì</c:v>
                </c:pt>
                <c:pt idx="2">
                  <c:v>mercoledì</c:v>
                </c:pt>
                <c:pt idx="3">
                  <c:v>giovedì</c:v>
                </c:pt>
                <c:pt idx="4">
                  <c:v>venerdì</c:v>
                </c:pt>
                <c:pt idx="5">
                  <c:v>sabato</c:v>
                </c:pt>
                <c:pt idx="6">
                  <c:v>domenica</c:v>
                </c:pt>
              </c:strCache>
            </c:strRef>
          </c:cat>
          <c:val>
            <c:numRef>
              <c:f>'Data - Days'!$B$3:$B$10</c:f>
              <c:numCache>
                <c:formatCode>0.00%</c:formatCode>
                <c:ptCount val="7"/>
                <c:pt idx="0">
                  <c:v>0.49479642311161987</c:v>
                </c:pt>
                <c:pt idx="1">
                  <c:v>0.41622520029687371</c:v>
                </c:pt>
                <c:pt idx="2">
                  <c:v>0.4877911811222268</c:v>
                </c:pt>
                <c:pt idx="3">
                  <c:v>0.43707016057905324</c:v>
                </c:pt>
                <c:pt idx="4">
                  <c:v>0.48258657830065338</c:v>
                </c:pt>
                <c:pt idx="5">
                  <c:v>0.38487188497115615</c:v>
                </c:pt>
                <c:pt idx="6">
                  <c:v>0.34179258749229913</c:v>
                </c:pt>
              </c:numCache>
            </c:numRef>
          </c:val>
        </c:ser>
        <c:ser>
          <c:idx val="1"/>
          <c:order val="1"/>
          <c:tx>
            <c:strRef>
              <c:f>'Data - Days'!$C$1:$C$2</c:f>
              <c:strCache>
                <c:ptCount val="1"/>
                <c:pt idx="0">
                  <c:v>Media di Reach</c:v>
                </c:pt>
              </c:strCache>
            </c:strRef>
          </c:tx>
          <c:cat>
            <c:strRef>
              <c:f>'Data - Days'!$A$3:$A$10</c:f>
              <c:strCache>
                <c:ptCount val="7"/>
                <c:pt idx="0">
                  <c:v>lunedì</c:v>
                </c:pt>
                <c:pt idx="1">
                  <c:v>martedì</c:v>
                </c:pt>
                <c:pt idx="2">
                  <c:v>mercoledì</c:v>
                </c:pt>
                <c:pt idx="3">
                  <c:v>giovedì</c:v>
                </c:pt>
                <c:pt idx="4">
                  <c:v>venerdì</c:v>
                </c:pt>
                <c:pt idx="5">
                  <c:v>sabato</c:v>
                </c:pt>
                <c:pt idx="6">
                  <c:v>domenica</c:v>
                </c:pt>
              </c:strCache>
            </c:strRef>
          </c:cat>
          <c:val>
            <c:numRef>
              <c:f>'Data - Days'!$C$3:$C$10</c:f>
              <c:numCache>
                <c:formatCode>0.00%</c:formatCode>
                <c:ptCount val="7"/>
                <c:pt idx="0">
                  <c:v>0.24629932754806563</c:v>
                </c:pt>
                <c:pt idx="1">
                  <c:v>0.22372509397114523</c:v>
                </c:pt>
                <c:pt idx="2">
                  <c:v>0.25069020458147329</c:v>
                </c:pt>
                <c:pt idx="3">
                  <c:v>0.22660001986396971</c:v>
                </c:pt>
                <c:pt idx="4">
                  <c:v>0.24736064589402759</c:v>
                </c:pt>
                <c:pt idx="5">
                  <c:v>0.20604663327474459</c:v>
                </c:pt>
                <c:pt idx="6">
                  <c:v>0.18413558173058506</c:v>
                </c:pt>
              </c:numCache>
            </c:numRef>
          </c:val>
        </c:ser>
        <c:ser>
          <c:idx val="2"/>
          <c:order val="2"/>
          <c:tx>
            <c:strRef>
              <c:f>'Data - Days'!$D$1:$D$2</c:f>
              <c:strCache>
                <c:ptCount val="1"/>
                <c:pt idx="0">
                  <c:v>Media di Consumption</c:v>
                </c:pt>
              </c:strCache>
            </c:strRef>
          </c:tx>
          <c:cat>
            <c:strRef>
              <c:f>'Data - Days'!$A$3:$A$10</c:f>
              <c:strCache>
                <c:ptCount val="7"/>
                <c:pt idx="0">
                  <c:v>lunedì</c:v>
                </c:pt>
                <c:pt idx="1">
                  <c:v>martedì</c:v>
                </c:pt>
                <c:pt idx="2">
                  <c:v>mercoledì</c:v>
                </c:pt>
                <c:pt idx="3">
                  <c:v>giovedì</c:v>
                </c:pt>
                <c:pt idx="4">
                  <c:v>venerdì</c:v>
                </c:pt>
                <c:pt idx="5">
                  <c:v>sabato</c:v>
                </c:pt>
                <c:pt idx="6">
                  <c:v>domenica</c:v>
                </c:pt>
              </c:strCache>
            </c:strRef>
          </c:cat>
          <c:val>
            <c:numRef>
              <c:f>'Data - Days'!$D$3:$D$10</c:f>
              <c:numCache>
                <c:formatCode>0.00%</c:formatCode>
                <c:ptCount val="7"/>
                <c:pt idx="0">
                  <c:v>6.7545729002170471E-2</c:v>
                </c:pt>
                <c:pt idx="1">
                  <c:v>2.7783086980633875E-2</c:v>
                </c:pt>
                <c:pt idx="2">
                  <c:v>4.4027723902432037E-2</c:v>
                </c:pt>
                <c:pt idx="3">
                  <c:v>6.3415854085787107E-2</c:v>
                </c:pt>
                <c:pt idx="4">
                  <c:v>5.0723803538507396E-2</c:v>
                </c:pt>
                <c:pt idx="5">
                  <c:v>3.7527155715017246E-2</c:v>
                </c:pt>
                <c:pt idx="6">
                  <c:v>1.4383776037415629E-2</c:v>
                </c:pt>
              </c:numCache>
            </c:numRef>
          </c:val>
        </c:ser>
        <c:ser>
          <c:idx val="3"/>
          <c:order val="3"/>
          <c:tx>
            <c:strRef>
              <c:f>'Data - Days'!$E$1:$E$2</c:f>
              <c:strCache>
                <c:ptCount val="1"/>
                <c:pt idx="0">
                  <c:v>Media di Consumers</c:v>
                </c:pt>
              </c:strCache>
            </c:strRef>
          </c:tx>
          <c:cat>
            <c:strRef>
              <c:f>'Data - Days'!$A$3:$A$10</c:f>
              <c:strCache>
                <c:ptCount val="7"/>
                <c:pt idx="0">
                  <c:v>lunedì</c:v>
                </c:pt>
                <c:pt idx="1">
                  <c:v>martedì</c:v>
                </c:pt>
                <c:pt idx="2">
                  <c:v>mercoledì</c:v>
                </c:pt>
                <c:pt idx="3">
                  <c:v>giovedì</c:v>
                </c:pt>
                <c:pt idx="4">
                  <c:v>venerdì</c:v>
                </c:pt>
                <c:pt idx="5">
                  <c:v>sabato</c:v>
                </c:pt>
                <c:pt idx="6">
                  <c:v>domenica</c:v>
                </c:pt>
              </c:strCache>
            </c:strRef>
          </c:cat>
          <c:val>
            <c:numRef>
              <c:f>'Data - Days'!$E$3:$E$10</c:f>
              <c:numCache>
                <c:formatCode>0.00%</c:formatCode>
                <c:ptCount val="7"/>
                <c:pt idx="0">
                  <c:v>2.2617437620357686E-2</c:v>
                </c:pt>
                <c:pt idx="1">
                  <c:v>1.4867000986807702E-2</c:v>
                </c:pt>
                <c:pt idx="2">
                  <c:v>1.676469157496192E-2</c:v>
                </c:pt>
                <c:pt idx="3">
                  <c:v>1.7700559226726063E-2</c:v>
                </c:pt>
                <c:pt idx="4">
                  <c:v>1.97980017153884E-2</c:v>
                </c:pt>
                <c:pt idx="5">
                  <c:v>1.3423289494408587E-2</c:v>
                </c:pt>
                <c:pt idx="6">
                  <c:v>9.8697199665562091E-3</c:v>
                </c:pt>
              </c:numCache>
            </c:numRef>
          </c:val>
        </c:ser>
        <c:axId val="62831616"/>
        <c:axId val="67703552"/>
      </c:barChart>
      <c:catAx>
        <c:axId val="62831616"/>
        <c:scaling>
          <c:orientation val="minMax"/>
        </c:scaling>
        <c:axPos val="b"/>
        <c:tickLblPos val="nextTo"/>
        <c:crossAx val="67703552"/>
        <c:crosses val="autoZero"/>
        <c:auto val="1"/>
        <c:lblAlgn val="ctr"/>
        <c:lblOffset val="100"/>
      </c:catAx>
      <c:valAx>
        <c:axId val="67703552"/>
        <c:scaling>
          <c:orientation val="minMax"/>
        </c:scaling>
        <c:axPos val="l"/>
        <c:majorGridlines/>
        <c:numFmt formatCode="0.00%" sourceLinked="1"/>
        <c:tickLblPos val="nextTo"/>
        <c:crossAx val="628316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pivotSource>
    <c:name>[effetto giorno-ora post.xlsm]Data - Hours!Tabella_pivot1</c:name>
    <c:fmtId val="5"/>
  </c:pivotSource>
  <c:chart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'Data - Hours'!$B$3:$B$4</c:f>
              <c:strCache>
                <c:ptCount val="1"/>
                <c:pt idx="0">
                  <c:v>Media di Reach</c:v>
                </c:pt>
              </c:strCache>
            </c:strRef>
          </c:tx>
          <c:cat>
            <c:strRef>
              <c:f>'Data - Hours'!$A$5:$A$20</c:f>
              <c:strCache>
                <c:ptCount val="15"/>
                <c:pt idx="0">
                  <c:v>9</c:v>
                </c:pt>
                <c:pt idx="1">
                  <c:v>10</c:v>
                </c:pt>
                <c:pt idx="2">
                  <c:v>11</c:v>
                </c:pt>
                <c:pt idx="3">
                  <c:v>12</c:v>
                </c:pt>
                <c:pt idx="4">
                  <c:v>13</c:v>
                </c:pt>
                <c:pt idx="5">
                  <c:v>14</c:v>
                </c:pt>
                <c:pt idx="6">
                  <c:v>15</c:v>
                </c:pt>
                <c:pt idx="7">
                  <c:v>16</c:v>
                </c:pt>
                <c:pt idx="8">
                  <c:v>17</c:v>
                </c:pt>
                <c:pt idx="9">
                  <c:v>18</c:v>
                </c:pt>
                <c:pt idx="10">
                  <c:v>19</c:v>
                </c:pt>
                <c:pt idx="11">
                  <c:v>20</c:v>
                </c:pt>
                <c:pt idx="12">
                  <c:v>21</c:v>
                </c:pt>
                <c:pt idx="13">
                  <c:v>22</c:v>
                </c:pt>
                <c:pt idx="14">
                  <c:v>23</c:v>
                </c:pt>
              </c:strCache>
            </c:strRef>
          </c:cat>
          <c:val>
            <c:numRef>
              <c:f>'Data - Hours'!$B$5:$B$20</c:f>
              <c:numCache>
                <c:formatCode>0.00%</c:formatCode>
                <c:ptCount val="15"/>
                <c:pt idx="0">
                  <c:v>0.24819578065413914</c:v>
                </c:pt>
                <c:pt idx="1">
                  <c:v>0.17939544480118083</c:v>
                </c:pt>
                <c:pt idx="2">
                  <c:v>0.27381802693541923</c:v>
                </c:pt>
                <c:pt idx="3">
                  <c:v>0.20659908458743959</c:v>
                </c:pt>
                <c:pt idx="4">
                  <c:v>0.18262721379324973</c:v>
                </c:pt>
                <c:pt idx="5">
                  <c:v>0.27045795538572581</c:v>
                </c:pt>
                <c:pt idx="6">
                  <c:v>0.26453889513936141</c:v>
                </c:pt>
                <c:pt idx="7">
                  <c:v>0.3240512225234673</c:v>
                </c:pt>
                <c:pt idx="8">
                  <c:v>0.2659186336121625</c:v>
                </c:pt>
                <c:pt idx="9">
                  <c:v>0.18180655893303641</c:v>
                </c:pt>
                <c:pt idx="10">
                  <c:v>0.20105228912823481</c:v>
                </c:pt>
                <c:pt idx="11">
                  <c:v>0.54505596620385832</c:v>
                </c:pt>
                <c:pt idx="12">
                  <c:v>0.18916040799815018</c:v>
                </c:pt>
                <c:pt idx="13">
                  <c:v>0.34333872644329733</c:v>
                </c:pt>
                <c:pt idx="14">
                  <c:v>0.19104385773762689</c:v>
                </c:pt>
              </c:numCache>
            </c:numRef>
          </c:val>
        </c:ser>
        <c:ser>
          <c:idx val="1"/>
          <c:order val="1"/>
          <c:tx>
            <c:strRef>
              <c:f>'Data - Hours'!$C$3:$C$4</c:f>
              <c:strCache>
                <c:ptCount val="1"/>
                <c:pt idx="0">
                  <c:v>Media di Impressions</c:v>
                </c:pt>
              </c:strCache>
            </c:strRef>
          </c:tx>
          <c:cat>
            <c:strRef>
              <c:f>'Data - Hours'!$A$5:$A$20</c:f>
              <c:strCache>
                <c:ptCount val="15"/>
                <c:pt idx="0">
                  <c:v>9</c:v>
                </c:pt>
                <c:pt idx="1">
                  <c:v>10</c:v>
                </c:pt>
                <c:pt idx="2">
                  <c:v>11</c:v>
                </c:pt>
                <c:pt idx="3">
                  <c:v>12</c:v>
                </c:pt>
                <c:pt idx="4">
                  <c:v>13</c:v>
                </c:pt>
                <c:pt idx="5">
                  <c:v>14</c:v>
                </c:pt>
                <c:pt idx="6">
                  <c:v>15</c:v>
                </c:pt>
                <c:pt idx="7">
                  <c:v>16</c:v>
                </c:pt>
                <c:pt idx="8">
                  <c:v>17</c:v>
                </c:pt>
                <c:pt idx="9">
                  <c:v>18</c:v>
                </c:pt>
                <c:pt idx="10">
                  <c:v>19</c:v>
                </c:pt>
                <c:pt idx="11">
                  <c:v>20</c:v>
                </c:pt>
                <c:pt idx="12">
                  <c:v>21</c:v>
                </c:pt>
                <c:pt idx="13">
                  <c:v>22</c:v>
                </c:pt>
                <c:pt idx="14">
                  <c:v>23</c:v>
                </c:pt>
              </c:strCache>
            </c:strRef>
          </c:cat>
          <c:val>
            <c:numRef>
              <c:f>'Data - Hours'!$C$5:$C$20</c:f>
              <c:numCache>
                <c:formatCode>0.00%</c:formatCode>
                <c:ptCount val="15"/>
                <c:pt idx="0">
                  <c:v>0.50702079523930677</c:v>
                </c:pt>
                <c:pt idx="1">
                  <c:v>0.33963778888445006</c:v>
                </c:pt>
                <c:pt idx="2">
                  <c:v>0.53891078682938243</c:v>
                </c:pt>
                <c:pt idx="3">
                  <c:v>0.3884581598369336</c:v>
                </c:pt>
                <c:pt idx="4">
                  <c:v>0.35620192070986756</c:v>
                </c:pt>
                <c:pt idx="5">
                  <c:v>0.52165678703044371</c:v>
                </c:pt>
                <c:pt idx="6">
                  <c:v>0.54039717099437345</c:v>
                </c:pt>
                <c:pt idx="7">
                  <c:v>0.60928720447873064</c:v>
                </c:pt>
                <c:pt idx="8">
                  <c:v>0.51759119701875844</c:v>
                </c:pt>
                <c:pt idx="9">
                  <c:v>0.34905305112541785</c:v>
                </c:pt>
                <c:pt idx="10">
                  <c:v>0.37508254355216747</c:v>
                </c:pt>
                <c:pt idx="11">
                  <c:v>1.1599456539501454</c:v>
                </c:pt>
                <c:pt idx="12">
                  <c:v>0.34937139818363772</c:v>
                </c:pt>
                <c:pt idx="13">
                  <c:v>0.65332785000342775</c:v>
                </c:pt>
                <c:pt idx="14">
                  <c:v>0.37405028354251507</c:v>
                </c:pt>
              </c:numCache>
            </c:numRef>
          </c:val>
        </c:ser>
        <c:ser>
          <c:idx val="2"/>
          <c:order val="2"/>
          <c:tx>
            <c:strRef>
              <c:f>'Data - Hours'!$D$3:$D$4</c:f>
              <c:strCache>
                <c:ptCount val="1"/>
                <c:pt idx="0">
                  <c:v>Media di Consumers</c:v>
                </c:pt>
              </c:strCache>
            </c:strRef>
          </c:tx>
          <c:cat>
            <c:strRef>
              <c:f>'Data - Hours'!$A$5:$A$20</c:f>
              <c:strCache>
                <c:ptCount val="15"/>
                <c:pt idx="0">
                  <c:v>9</c:v>
                </c:pt>
                <c:pt idx="1">
                  <c:v>10</c:v>
                </c:pt>
                <c:pt idx="2">
                  <c:v>11</c:v>
                </c:pt>
                <c:pt idx="3">
                  <c:v>12</c:v>
                </c:pt>
                <c:pt idx="4">
                  <c:v>13</c:v>
                </c:pt>
                <c:pt idx="5">
                  <c:v>14</c:v>
                </c:pt>
                <c:pt idx="6">
                  <c:v>15</c:v>
                </c:pt>
                <c:pt idx="7">
                  <c:v>16</c:v>
                </c:pt>
                <c:pt idx="8">
                  <c:v>17</c:v>
                </c:pt>
                <c:pt idx="9">
                  <c:v>18</c:v>
                </c:pt>
                <c:pt idx="10">
                  <c:v>19</c:v>
                </c:pt>
                <c:pt idx="11">
                  <c:v>20</c:v>
                </c:pt>
                <c:pt idx="12">
                  <c:v>21</c:v>
                </c:pt>
                <c:pt idx="13">
                  <c:v>22</c:v>
                </c:pt>
                <c:pt idx="14">
                  <c:v>23</c:v>
                </c:pt>
              </c:strCache>
            </c:strRef>
          </c:cat>
          <c:val>
            <c:numRef>
              <c:f>'Data - Hours'!$D$5:$D$20</c:f>
              <c:numCache>
                <c:formatCode>0.00%</c:formatCode>
                <c:ptCount val="15"/>
                <c:pt idx="0">
                  <c:v>1.6745509104430342E-2</c:v>
                </c:pt>
                <c:pt idx="1">
                  <c:v>6.6704545946887472E-3</c:v>
                </c:pt>
                <c:pt idx="2">
                  <c:v>1.251391338806826E-2</c:v>
                </c:pt>
                <c:pt idx="3">
                  <c:v>1.3795452712216712E-2</c:v>
                </c:pt>
                <c:pt idx="4">
                  <c:v>1.0088260340624104E-2</c:v>
                </c:pt>
                <c:pt idx="5">
                  <c:v>2.1226612607747632E-2</c:v>
                </c:pt>
                <c:pt idx="6">
                  <c:v>2.6020677464337616E-2</c:v>
                </c:pt>
                <c:pt idx="7">
                  <c:v>2.7507088248140531E-2</c:v>
                </c:pt>
                <c:pt idx="8">
                  <c:v>2.2936469202274042E-2</c:v>
                </c:pt>
                <c:pt idx="9">
                  <c:v>1.4582631429430913E-2</c:v>
                </c:pt>
                <c:pt idx="10">
                  <c:v>1.2656264030655905E-2</c:v>
                </c:pt>
                <c:pt idx="11">
                  <c:v>6.5647722391708629E-2</c:v>
                </c:pt>
                <c:pt idx="12">
                  <c:v>2.1086136084833691E-2</c:v>
                </c:pt>
                <c:pt idx="13">
                  <c:v>3.0462853471951032E-2</c:v>
                </c:pt>
                <c:pt idx="14">
                  <c:v>8.1365727482352167E-3</c:v>
                </c:pt>
              </c:numCache>
            </c:numRef>
          </c:val>
        </c:ser>
        <c:ser>
          <c:idx val="3"/>
          <c:order val="3"/>
          <c:tx>
            <c:strRef>
              <c:f>'Data - Hours'!$E$3:$E$4</c:f>
              <c:strCache>
                <c:ptCount val="1"/>
                <c:pt idx="0">
                  <c:v>Media di Consumption</c:v>
                </c:pt>
              </c:strCache>
            </c:strRef>
          </c:tx>
          <c:cat>
            <c:strRef>
              <c:f>'Data - Hours'!$A$5:$A$20</c:f>
              <c:strCache>
                <c:ptCount val="15"/>
                <c:pt idx="0">
                  <c:v>9</c:v>
                </c:pt>
                <c:pt idx="1">
                  <c:v>10</c:v>
                </c:pt>
                <c:pt idx="2">
                  <c:v>11</c:v>
                </c:pt>
                <c:pt idx="3">
                  <c:v>12</c:v>
                </c:pt>
                <c:pt idx="4">
                  <c:v>13</c:v>
                </c:pt>
                <c:pt idx="5">
                  <c:v>14</c:v>
                </c:pt>
                <c:pt idx="6">
                  <c:v>15</c:v>
                </c:pt>
                <c:pt idx="7">
                  <c:v>16</c:v>
                </c:pt>
                <c:pt idx="8">
                  <c:v>17</c:v>
                </c:pt>
                <c:pt idx="9">
                  <c:v>18</c:v>
                </c:pt>
                <c:pt idx="10">
                  <c:v>19</c:v>
                </c:pt>
                <c:pt idx="11">
                  <c:v>20</c:v>
                </c:pt>
                <c:pt idx="12">
                  <c:v>21</c:v>
                </c:pt>
                <c:pt idx="13">
                  <c:v>22</c:v>
                </c:pt>
                <c:pt idx="14">
                  <c:v>23</c:v>
                </c:pt>
              </c:strCache>
            </c:strRef>
          </c:cat>
          <c:val>
            <c:numRef>
              <c:f>'Data - Hours'!$E$5:$E$20</c:f>
              <c:numCache>
                <c:formatCode>0.00%</c:formatCode>
                <c:ptCount val="15"/>
                <c:pt idx="0">
                  <c:v>2.3371830069157721E-2</c:v>
                </c:pt>
                <c:pt idx="1">
                  <c:v>9.2094013230289394E-3</c:v>
                </c:pt>
                <c:pt idx="2">
                  <c:v>4.2341080586256061E-2</c:v>
                </c:pt>
                <c:pt idx="3">
                  <c:v>2.9047901121596692E-2</c:v>
                </c:pt>
                <c:pt idx="4">
                  <c:v>1.5123348591120477E-2</c:v>
                </c:pt>
                <c:pt idx="5">
                  <c:v>5.3150584004010966E-2</c:v>
                </c:pt>
                <c:pt idx="6">
                  <c:v>9.163998094209988E-2</c:v>
                </c:pt>
                <c:pt idx="7">
                  <c:v>0.10022828117576593</c:v>
                </c:pt>
                <c:pt idx="8">
                  <c:v>0.10717416831373372</c:v>
                </c:pt>
                <c:pt idx="9">
                  <c:v>2.3149037661561386E-2</c:v>
                </c:pt>
                <c:pt idx="10">
                  <c:v>1.8318134557457427E-2</c:v>
                </c:pt>
                <c:pt idx="11">
                  <c:v>0.39171367953860192</c:v>
                </c:pt>
                <c:pt idx="12">
                  <c:v>3.2270976191000958E-2</c:v>
                </c:pt>
                <c:pt idx="13">
                  <c:v>4.4155769670433373E-2</c:v>
                </c:pt>
                <c:pt idx="14">
                  <c:v>1.1629870287299891E-2</c:v>
                </c:pt>
              </c:numCache>
            </c:numRef>
          </c:val>
        </c:ser>
        <c:axId val="69210496"/>
        <c:axId val="69212032"/>
      </c:barChart>
      <c:catAx>
        <c:axId val="69210496"/>
        <c:scaling>
          <c:orientation val="minMax"/>
        </c:scaling>
        <c:axPos val="b"/>
        <c:tickLblPos val="nextTo"/>
        <c:crossAx val="69212032"/>
        <c:crosses val="autoZero"/>
        <c:auto val="1"/>
        <c:lblAlgn val="ctr"/>
        <c:lblOffset val="100"/>
      </c:catAx>
      <c:valAx>
        <c:axId val="69212032"/>
        <c:scaling>
          <c:orientation val="minMax"/>
        </c:scaling>
        <c:axPos val="l"/>
        <c:majorGridlines/>
        <c:numFmt formatCode="0.00%" sourceLinked="1"/>
        <c:tickLblPos val="nextTo"/>
        <c:crossAx val="692104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20/11/2015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20/11/2015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20/11/2015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20/11/2015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20/11/2015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20/11/2015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20/11/2015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20/11/2015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20/11/2015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20/11/2015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20/11/2015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20/11/2015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2400" cap="all" dirty="0" smtClean="0"/>
              <a:t>legame fra orario della pubblicazione e ciclo di vita dei post sui social network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cap="all" dirty="0" smtClean="0"/>
              <a:t>esiste un momento ideale per la promo-comunicazione?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Claudio Rossi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/>
              <a:t>Risultati</a:t>
            </a:r>
            <a:endParaRPr lang="it-IT" sz="3200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57200" y="1340768"/>
            <a:ext cx="8075240" cy="723536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risultati</a:t>
            </a:r>
            <a:r>
              <a:rPr kumimoji="0" lang="it-IT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mostrano un comportamento significativamente dipendente dall’orario</a:t>
            </a:r>
            <a:endParaRPr kumimoji="0" lang="it-IT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Segnaposto contenuto 9"/>
          <p:cNvGraphicFramePr>
            <a:graphicFrameLocks noGrp="1"/>
          </p:cNvGraphicFramePr>
          <p:nvPr>
            <p:ph idx="1"/>
          </p:nvPr>
        </p:nvGraphicFramePr>
        <p:xfrm>
          <a:off x="467544" y="1988840"/>
          <a:ext cx="8219256" cy="4018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Accrescere la visibilità</a:t>
            </a:r>
          </a:p>
          <a:p>
            <a:pPr lvl="1"/>
            <a:r>
              <a:rPr lang="it-IT" dirty="0" smtClean="0"/>
              <a:t>Sfruttare le fasce orarie dominanti</a:t>
            </a:r>
          </a:p>
          <a:p>
            <a:pPr lvl="1"/>
            <a:endParaRPr lang="it-IT" dirty="0" smtClean="0"/>
          </a:p>
          <a:p>
            <a:r>
              <a:rPr lang="it-IT" dirty="0" smtClean="0"/>
              <a:t>Massimizzare la visibilità delle comunicazioni commerciali</a:t>
            </a:r>
          </a:p>
          <a:p>
            <a:pPr lvl="1"/>
            <a:r>
              <a:rPr lang="it-IT" dirty="0" smtClean="0"/>
              <a:t>La comunicazione commerciale ottima deve contenere elementi emozionali (</a:t>
            </a:r>
            <a:r>
              <a:rPr lang="it-IT" dirty="0" err="1" smtClean="0"/>
              <a:t>Graziano-Rossi</a:t>
            </a:r>
            <a:r>
              <a:rPr lang="it-IT" dirty="0" smtClean="0"/>
              <a:t> 2014: La struttura di post sui social media: </a:t>
            </a:r>
            <a:br>
              <a:rPr lang="it-IT" dirty="0" smtClean="0"/>
            </a:br>
            <a:r>
              <a:rPr lang="it-IT" dirty="0" smtClean="0"/>
              <a:t>quali effetti sulla promo-comunicazione?)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Considerazioni strategiche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467952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 smtClean="0"/>
              <a:t>Limitazioni</a:t>
            </a:r>
          </a:p>
          <a:p>
            <a:pPr lvl="1"/>
            <a:r>
              <a:rPr lang="it-IT" sz="2400" dirty="0" smtClean="0"/>
              <a:t>Continua evoluzione degli algoritmi di gestione dei post</a:t>
            </a:r>
          </a:p>
          <a:p>
            <a:pPr lvl="1"/>
            <a:endParaRPr lang="it-IT" sz="2400" dirty="0" smtClean="0"/>
          </a:p>
          <a:p>
            <a:r>
              <a:rPr lang="it-IT" sz="2800" dirty="0" smtClean="0"/>
              <a:t>Sviluppi</a:t>
            </a:r>
          </a:p>
          <a:p>
            <a:pPr lvl="1"/>
            <a:r>
              <a:rPr lang="it-IT" sz="2400" dirty="0" smtClean="0"/>
              <a:t>Analisi con doppia segmentazione giorno/ora:</a:t>
            </a:r>
          </a:p>
          <a:p>
            <a:pPr lvl="2"/>
            <a:r>
              <a:rPr lang="it-IT" sz="2400" dirty="0" smtClean="0"/>
              <a:t>I post analizzati non erano in quantità sufficiente ad ottenere una segmentazione giorno/ora statisticamente significativa</a:t>
            </a:r>
          </a:p>
          <a:p>
            <a:pPr lvl="1"/>
            <a:r>
              <a:rPr lang="it-IT" sz="2400" dirty="0" smtClean="0"/>
              <a:t>Incrocio analisi tipo/giorno/ora:</a:t>
            </a:r>
          </a:p>
          <a:p>
            <a:pPr lvl="2"/>
            <a:r>
              <a:rPr lang="it-IT" sz="2400" dirty="0" smtClean="0"/>
              <a:t>Analisi di correlazione fra tipo di contenuto, momento della pubblicazione ed efficacia comunicativa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Limitazioni e sviluppi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L’analisi evidenzia una forte correlazione fra l’orario di pubblicazione e l’effetto di un post ma una minima differenza legata al giorno </a:t>
            </a:r>
            <a:r>
              <a:rPr lang="it-IT" smtClean="0"/>
              <a:t>di pubblicazione</a:t>
            </a: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it-IT" dirty="0" smtClean="0"/>
              <a:t>Claudio Rossi – Università di Bologna – claudio.rossi15@unibo.it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VII riunione scientifica SISTUR</a:t>
            </a:r>
            <a:br>
              <a:rPr lang="it-IT" dirty="0" smtClean="0"/>
            </a:br>
            <a:r>
              <a:rPr lang="it-IT" dirty="0" smtClean="0"/>
              <a:t>università </a:t>
            </a:r>
            <a:r>
              <a:rPr lang="it-IT" smtClean="0"/>
              <a:t>di Foggia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Ambiti operativi</a:t>
            </a:r>
          </a:p>
          <a:p>
            <a:pPr lvl="1"/>
            <a:r>
              <a:rPr lang="it-IT" dirty="0" smtClean="0"/>
              <a:t>Promozione di imprese/destinazioni</a:t>
            </a:r>
          </a:p>
          <a:p>
            <a:pPr lvl="1"/>
            <a:r>
              <a:rPr lang="it-IT" dirty="0" smtClean="0"/>
              <a:t>Social media management</a:t>
            </a:r>
          </a:p>
          <a:p>
            <a:pPr lvl="1"/>
            <a:r>
              <a:rPr lang="it-IT" dirty="0" smtClean="0"/>
              <a:t>Web marketing management</a:t>
            </a:r>
          </a:p>
          <a:p>
            <a:pPr lvl="1"/>
            <a:endParaRPr lang="it-IT" dirty="0" smtClean="0"/>
          </a:p>
          <a:p>
            <a:r>
              <a:rPr lang="it-IT" dirty="0" smtClean="0"/>
              <a:t>Punto di vista</a:t>
            </a:r>
          </a:p>
          <a:p>
            <a:pPr lvl="1"/>
            <a:r>
              <a:rPr lang="it-IT" dirty="0" smtClean="0"/>
              <a:t>Policy maker territoriale</a:t>
            </a:r>
          </a:p>
          <a:p>
            <a:pPr lvl="1"/>
            <a:r>
              <a:rPr lang="it-IT" dirty="0" smtClean="0"/>
              <a:t>Web media </a:t>
            </a:r>
            <a:r>
              <a:rPr lang="it-IT" dirty="0" err="1" smtClean="0"/>
              <a:t>analist</a:t>
            </a:r>
            <a:r>
              <a:rPr lang="it-IT" dirty="0" smtClean="0"/>
              <a:t>, </a:t>
            </a:r>
            <a:r>
              <a:rPr lang="it-IT" dirty="0" err="1" smtClean="0"/>
              <a:t>Copyrighter</a:t>
            </a:r>
            <a:r>
              <a:rPr lang="it-IT" dirty="0" smtClean="0"/>
              <a:t> </a:t>
            </a:r>
          </a:p>
          <a:p>
            <a:pPr lvl="1"/>
            <a:endParaRPr lang="it-IT" dirty="0"/>
          </a:p>
          <a:p>
            <a:pPr lvl="1"/>
            <a:endParaRPr lang="it-IT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lavoro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Lo studio si è posto l’obiettivo di misurare la relazione fra il momento e l’effetto prodotto da un post su Facebook</a:t>
            </a:r>
          </a:p>
          <a:p>
            <a:r>
              <a:rPr lang="it-IT" dirty="0" smtClean="0"/>
              <a:t>I dati sono stati segmentati in base al giorno e all’ora della pubblicazione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 dell’analisi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Origine</a:t>
            </a:r>
          </a:p>
          <a:p>
            <a:pPr lvl="1"/>
            <a:r>
              <a:rPr lang="it-IT" dirty="0" smtClean="0"/>
              <a:t>Web </a:t>
            </a:r>
            <a:r>
              <a:rPr lang="it-IT" dirty="0" err="1" smtClean="0"/>
              <a:t>agency</a:t>
            </a:r>
            <a:r>
              <a:rPr lang="it-IT" dirty="0" smtClean="0"/>
              <a:t> specializzata nella comunicazione per il settore turistico (</a:t>
            </a:r>
            <a:r>
              <a:rPr lang="it-IT" dirty="0" err="1" smtClean="0"/>
              <a:t>Immaginificio</a:t>
            </a:r>
            <a:r>
              <a:rPr lang="it-IT" dirty="0" smtClean="0"/>
              <a:t>, Rimini)</a:t>
            </a:r>
          </a:p>
          <a:p>
            <a:pPr lvl="2"/>
            <a:endParaRPr lang="it-IT" dirty="0" smtClean="0"/>
          </a:p>
          <a:p>
            <a:r>
              <a:rPr lang="it-IT" dirty="0" smtClean="0"/>
              <a:t>Composizione</a:t>
            </a:r>
          </a:p>
          <a:p>
            <a:pPr lvl="1"/>
            <a:r>
              <a:rPr lang="it-IT" dirty="0" smtClean="0"/>
              <a:t>Campagne pubblicitarie </a:t>
            </a:r>
            <a:r>
              <a:rPr lang="it-IT" dirty="0" err="1" smtClean="0"/>
              <a:t>Facebook-based</a:t>
            </a:r>
            <a:endParaRPr lang="it-IT" dirty="0" smtClean="0"/>
          </a:p>
          <a:p>
            <a:pPr lvl="1"/>
            <a:r>
              <a:rPr lang="it-IT" dirty="0" smtClean="0"/>
              <a:t>Analisi di sole campagne interamente organiche</a:t>
            </a:r>
          </a:p>
          <a:p>
            <a:pPr lvl="1"/>
            <a:r>
              <a:rPr lang="it-IT" dirty="0" smtClean="0"/>
              <a:t>Dati trasversali di imprese operanti nel settore turistico</a:t>
            </a:r>
          </a:p>
          <a:p>
            <a:pPr lvl="1"/>
            <a:r>
              <a:rPr lang="it-IT" dirty="0" smtClean="0"/>
              <a:t>Periodo di osservazione: 12 mesi di post </a:t>
            </a:r>
            <a:br>
              <a:rPr lang="it-IT" dirty="0" smtClean="0"/>
            </a:br>
            <a:r>
              <a:rPr lang="it-IT" dirty="0" smtClean="0"/>
              <a:t>(giugno 2014 – giugno 2015)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Descrizione dei dati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Tipo di dato</a:t>
            </a:r>
          </a:p>
          <a:p>
            <a:pPr lvl="1"/>
            <a:r>
              <a:rPr lang="it-IT" dirty="0" smtClean="0"/>
              <a:t>Post di Facebook originati da fan </a:t>
            </a:r>
            <a:r>
              <a:rPr lang="it-IT" dirty="0" err="1" smtClean="0"/>
              <a:t>pages</a:t>
            </a:r>
            <a:endParaRPr lang="it-IT" dirty="0" smtClean="0"/>
          </a:p>
          <a:p>
            <a:pPr lvl="1"/>
            <a:r>
              <a:rPr lang="it-IT" dirty="0" smtClean="0"/>
              <a:t>Le </a:t>
            </a:r>
            <a:r>
              <a:rPr lang="it-IT" dirty="0" smtClean="0"/>
              <a:t>fan </a:t>
            </a:r>
            <a:r>
              <a:rPr lang="it-IT" dirty="0" err="1" smtClean="0"/>
              <a:t>pages</a:t>
            </a:r>
            <a:r>
              <a:rPr lang="it-IT" dirty="0" smtClean="0"/>
              <a:t> selezionate per l’analisi avevano un minimo di 500 “mi piace” all’inizio del periodo di osservazione</a:t>
            </a:r>
          </a:p>
          <a:p>
            <a:pPr lvl="1"/>
            <a:r>
              <a:rPr lang="it-IT" dirty="0" smtClean="0"/>
              <a:t>Sono stati escluse le fasce orarie nelle quali compaiono meno di 10 </a:t>
            </a:r>
            <a:r>
              <a:rPr lang="it-IT" dirty="0" smtClean="0"/>
              <a:t>post</a:t>
            </a:r>
          </a:p>
          <a:p>
            <a:pPr lvl="1"/>
            <a:r>
              <a:rPr lang="it-IT" dirty="0" smtClean="0"/>
              <a:t>Circa </a:t>
            </a:r>
            <a:r>
              <a:rPr lang="it-IT" dirty="0" smtClean="0"/>
              <a:t>1.500 post</a:t>
            </a:r>
          </a:p>
          <a:p>
            <a:pPr lvl="1"/>
            <a:endParaRPr lang="it-IT" dirty="0" smtClean="0"/>
          </a:p>
          <a:p>
            <a:endParaRPr lang="it-IT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Descrizione dei dati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Segmentazione dei dati</a:t>
            </a:r>
          </a:p>
          <a:p>
            <a:pPr lvl="1"/>
            <a:r>
              <a:rPr lang="it-IT" dirty="0" smtClean="0"/>
              <a:t>I post sono stati divisi in segmenti in base a</a:t>
            </a:r>
          </a:p>
          <a:p>
            <a:pPr lvl="2"/>
            <a:r>
              <a:rPr lang="it-IT" dirty="0" smtClean="0"/>
              <a:t>Giorno della settimana</a:t>
            </a:r>
          </a:p>
          <a:p>
            <a:pPr lvl="2"/>
            <a:r>
              <a:rPr lang="it-IT" dirty="0" smtClean="0"/>
              <a:t>Ora del giorno</a:t>
            </a:r>
          </a:p>
          <a:p>
            <a:pPr lvl="1"/>
            <a:r>
              <a:rPr lang="it-IT" dirty="0" smtClean="0"/>
              <a:t>Giorno e ora sono stati adattati al fuso orario di Roma (Facebook utilizza il fuso orario del Pacifico)</a:t>
            </a:r>
          </a:p>
          <a:p>
            <a:r>
              <a:rPr lang="it-IT" dirty="0" smtClean="0"/>
              <a:t>I risultati sono espressi in percentuale rispetto al numero di “mi piace” presenti sulla pagina al momento della pubblicazione (è possibile avere risultati superiori al 100%)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Descrizione dei dati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92500" lnSpcReduction="10000"/>
          </a:bodyPr>
          <a:lstStyle/>
          <a:p>
            <a:pPr fontAlgn="b"/>
            <a:r>
              <a:rPr lang="it-IT" dirty="0" err="1" smtClean="0"/>
              <a:t>Impressions</a:t>
            </a:r>
            <a:endParaRPr lang="it-IT" dirty="0" smtClean="0"/>
          </a:p>
          <a:p>
            <a:pPr lvl="1" fontAlgn="b"/>
            <a:r>
              <a:rPr lang="it-IT" dirty="0" err="1" smtClean="0"/>
              <a:t>Nemero</a:t>
            </a:r>
            <a:r>
              <a:rPr lang="it-IT" dirty="0" smtClean="0"/>
              <a:t> di visualizzazioni del link mostrato </a:t>
            </a:r>
            <a:r>
              <a:rPr lang="it-IT" dirty="0" smtClean="0"/>
              <a:t>sulla pagina principale o </a:t>
            </a:r>
            <a:r>
              <a:rPr lang="it-IT" dirty="0" smtClean="0"/>
              <a:t>nel flusso di notizie </a:t>
            </a:r>
            <a:r>
              <a:rPr lang="it-IT" dirty="0" smtClean="0"/>
              <a:t>(ogni utente può essere contato più volte)</a:t>
            </a:r>
          </a:p>
          <a:p>
            <a:pPr fontAlgn="b"/>
            <a:r>
              <a:rPr lang="it-IT" dirty="0" err="1" smtClean="0"/>
              <a:t>Reach</a:t>
            </a:r>
            <a:endParaRPr lang="it-IT" dirty="0" smtClean="0"/>
          </a:p>
          <a:p>
            <a:pPr lvl="1" fontAlgn="b"/>
            <a:r>
              <a:rPr lang="it-IT" dirty="0" smtClean="0"/>
              <a:t>Utenti raggiunti dal post (ogni utente viene contato una sola volta)</a:t>
            </a:r>
          </a:p>
          <a:p>
            <a:pPr fontAlgn="b"/>
            <a:r>
              <a:rPr lang="it-IT" dirty="0" err="1" smtClean="0"/>
              <a:t>Consumers</a:t>
            </a:r>
            <a:endParaRPr lang="it-IT" dirty="0" smtClean="0"/>
          </a:p>
          <a:p>
            <a:pPr lvl="1" fontAlgn="b"/>
            <a:r>
              <a:rPr lang="it-IT" dirty="0" smtClean="0"/>
              <a:t>Utenti che hanno cliccato sul post (</a:t>
            </a:r>
            <a:r>
              <a:rPr lang="it-IT" smtClean="0"/>
              <a:t>ogni utente </a:t>
            </a:r>
            <a:r>
              <a:rPr lang="it-IT" dirty="0" smtClean="0"/>
              <a:t>viene contato una sola volta)</a:t>
            </a:r>
          </a:p>
          <a:p>
            <a:pPr fontAlgn="b"/>
            <a:r>
              <a:rPr lang="it-IT" dirty="0" err="1" smtClean="0"/>
              <a:t>Consumptions</a:t>
            </a:r>
            <a:endParaRPr lang="it-IT" dirty="0" smtClean="0"/>
          </a:p>
          <a:p>
            <a:pPr lvl="1" fontAlgn="b"/>
            <a:r>
              <a:rPr lang="it-IT" dirty="0" smtClean="0"/>
              <a:t>Numero di click sul post (ogni utente può essere contato più volte)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Descrizione dei dati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it-IT" sz="2800" dirty="0" smtClean="0"/>
              <a:t>Esportati in Excel tramite le funzioni di analisi fornite da Facebook agli amministratori delle pagine (</a:t>
            </a:r>
            <a:r>
              <a:rPr lang="it-IT" sz="2800" dirty="0" err="1" smtClean="0"/>
              <a:t>insights</a:t>
            </a:r>
            <a:r>
              <a:rPr lang="it-IT" sz="2800" dirty="0" smtClean="0"/>
              <a:t>)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it-IT" sz="2700" dirty="0" smtClean="0"/>
              <a:t>Le metriche esaminate sono state pesate in base al numero di “mi piace” presenti sulla pagina al momento della pubblicazione del post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it-IT" sz="2700" dirty="0" smtClean="0"/>
              <a:t>I dati pesati sono stati aggregati tramite tabelle e grafici Pivot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Metodologia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/>
              <a:t>Risultati</a:t>
            </a:r>
            <a:endParaRPr lang="it-IT" sz="3200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57200" y="1340768"/>
            <a:ext cx="8075240" cy="723536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risultati</a:t>
            </a:r>
            <a:r>
              <a:rPr kumimoji="0" lang="it-IT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mostrano un comportamento non significativamente dipendente dal giorno</a:t>
            </a:r>
            <a:endParaRPr kumimoji="0" lang="it-IT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</p:nvPr>
        </p:nvGraphicFramePr>
        <p:xfrm>
          <a:off x="755576" y="2060848"/>
          <a:ext cx="7931224" cy="3946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4707</TotalTime>
  <Words>511</Words>
  <Application>Microsoft Office PowerPoint</Application>
  <PresentationFormat>Presentazione su schermo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Viale</vt:lpstr>
      <vt:lpstr>legame fra orario della pubblicazione e ciclo di vita dei post sui social network esiste un momento ideale per la promo-comunicazione?</vt:lpstr>
      <vt:lpstr>Il lavoro</vt:lpstr>
      <vt:lpstr>Obiettivi dell’analisi</vt:lpstr>
      <vt:lpstr>Descrizione dei dati</vt:lpstr>
      <vt:lpstr>Descrizione dei dati</vt:lpstr>
      <vt:lpstr>Descrizione dei dati</vt:lpstr>
      <vt:lpstr>Descrizione dei dati</vt:lpstr>
      <vt:lpstr>Metodologia</vt:lpstr>
      <vt:lpstr>Risultati</vt:lpstr>
      <vt:lpstr>Risultati</vt:lpstr>
      <vt:lpstr>Considerazioni strategiche</vt:lpstr>
      <vt:lpstr>Limitazioni e sviluppi</vt:lpstr>
      <vt:lpstr>Conclusioni</vt:lpstr>
      <vt:lpstr>VII riunione scientifica SISTUR università di Foggia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Rossi Claudio</dc:creator>
  <cp:lastModifiedBy>Claudio Rossi</cp:lastModifiedBy>
  <cp:revision>131</cp:revision>
  <dcterms:created xsi:type="dcterms:W3CDTF">2014-11-17T13:51:12Z</dcterms:created>
  <dcterms:modified xsi:type="dcterms:W3CDTF">2015-11-20T06:24:44Z</dcterms:modified>
</cp:coreProperties>
</file>