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71" r:id="rId8"/>
    <p:sldId id="261" r:id="rId9"/>
    <p:sldId id="276" r:id="rId10"/>
    <p:sldId id="274" r:id="rId11"/>
    <p:sldId id="273" r:id="rId12"/>
    <p:sldId id="275" r:id="rId13"/>
    <p:sldId id="277" r:id="rId14"/>
    <p:sldId id="268" r:id="rId15"/>
    <p:sldId id="266" r:id="rId16"/>
    <p:sldId id="267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17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6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853b4e363baf2f31/articoli/disintermediation/calcol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853b4e363baf2f31/articoli/disintermediation/calcol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Rapporto</a:t>
            </a:r>
            <a:r>
              <a:rPr lang="it-IT" baseline="0" dirty="0"/>
              <a:t> costi Booking.com</a:t>
            </a:r>
            <a:r>
              <a:rPr lang="it-IT" sz="1400" b="0" i="0" u="none" strike="noStrike" baseline="0" dirty="0">
                <a:effectLst/>
              </a:rPr>
              <a:t>/Fatturato</a:t>
            </a:r>
            <a:r>
              <a:rPr lang="it-IT" baseline="0" dirty="0"/>
              <a:t> vs Web Marketing</a:t>
            </a:r>
            <a:r>
              <a:rPr lang="it-IT" sz="1400" b="0" i="0" u="none" strike="noStrike" baseline="0" dirty="0">
                <a:effectLst/>
              </a:rPr>
              <a:t>/Fatturato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scatterChart>
        <c:scatterStyle val="smoothMarker"/>
        <c:varyColors val="0"/>
        <c:ser>
          <c:idx val="2"/>
          <c:order val="2"/>
          <c:tx>
            <c:v>Cw/F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'proiezioni ipotesi conservativa'!$A$2:$A$12</c:f>
              <c:numCache>
                <c:formatCode>_("€"* #,##0.00_);_("€"* \(#,##0.00\);_("€"* "-"??_);_(@_)</c:formatCode>
                <c:ptCount val="11"/>
                <c:pt idx="0">
                  <c:v>10000</c:v>
                </c:pt>
                <c:pt idx="1">
                  <c:v>12000</c:v>
                </c:pt>
                <c:pt idx="2">
                  <c:v>14000</c:v>
                </c:pt>
                <c:pt idx="3">
                  <c:v>16000</c:v>
                </c:pt>
                <c:pt idx="4">
                  <c:v>18000</c:v>
                </c:pt>
                <c:pt idx="5">
                  <c:v>20000</c:v>
                </c:pt>
                <c:pt idx="6">
                  <c:v>22000</c:v>
                </c:pt>
                <c:pt idx="7">
                  <c:v>24000</c:v>
                </c:pt>
                <c:pt idx="8">
                  <c:v>26000</c:v>
                </c:pt>
                <c:pt idx="9">
                  <c:v>28000</c:v>
                </c:pt>
                <c:pt idx="10">
                  <c:v>30000</c:v>
                </c:pt>
              </c:numCache>
            </c:numRef>
          </c:xVal>
          <c:yVal>
            <c:numRef>
              <c:f>'proiezioni ipotesi conservativa'!$D$2:$D$12</c:f>
              <c:numCache>
                <c:formatCode>0%</c:formatCode>
                <c:ptCount val="11"/>
                <c:pt idx="0">
                  <c:v>0.3</c:v>
                </c:pt>
                <c:pt idx="1">
                  <c:v>0.25</c:v>
                </c:pt>
                <c:pt idx="2">
                  <c:v>0.21428571428571427</c:v>
                </c:pt>
                <c:pt idx="3">
                  <c:v>0.1875</c:v>
                </c:pt>
                <c:pt idx="4">
                  <c:v>0.16666666666666666</c:v>
                </c:pt>
                <c:pt idx="5">
                  <c:v>0.15</c:v>
                </c:pt>
                <c:pt idx="6">
                  <c:v>0.13636363636363635</c:v>
                </c:pt>
                <c:pt idx="7">
                  <c:v>0.125</c:v>
                </c:pt>
                <c:pt idx="8">
                  <c:v>0.11538461538461539</c:v>
                </c:pt>
                <c:pt idx="9">
                  <c:v>0.10714285714285714</c:v>
                </c:pt>
                <c:pt idx="10">
                  <c:v>0.1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FC7-4FFD-A722-C86D2F2305D8}"/>
            </c:ext>
          </c:extLst>
        </c:ser>
        <c:ser>
          <c:idx val="3"/>
          <c:order val="3"/>
          <c:tx>
            <c:v>Cb/F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'proiezioni ipotesi conservativa'!$A$2:$A$12</c:f>
              <c:numCache>
                <c:formatCode>_("€"* #,##0.00_);_("€"* \(#,##0.00\);_("€"* "-"??_);_(@_)</c:formatCode>
                <c:ptCount val="11"/>
                <c:pt idx="0">
                  <c:v>10000</c:v>
                </c:pt>
                <c:pt idx="1">
                  <c:v>12000</c:v>
                </c:pt>
                <c:pt idx="2">
                  <c:v>14000</c:v>
                </c:pt>
                <c:pt idx="3">
                  <c:v>16000</c:v>
                </c:pt>
                <c:pt idx="4">
                  <c:v>18000</c:v>
                </c:pt>
                <c:pt idx="5">
                  <c:v>20000</c:v>
                </c:pt>
                <c:pt idx="6">
                  <c:v>22000</c:v>
                </c:pt>
                <c:pt idx="7">
                  <c:v>24000</c:v>
                </c:pt>
                <c:pt idx="8">
                  <c:v>26000</c:v>
                </c:pt>
                <c:pt idx="9">
                  <c:v>28000</c:v>
                </c:pt>
                <c:pt idx="10">
                  <c:v>30000</c:v>
                </c:pt>
              </c:numCache>
            </c:numRef>
          </c:xVal>
          <c:yVal>
            <c:numRef>
              <c:f>'proiezioni ipotesi conservativa'!$E$2:$E$12</c:f>
              <c:numCache>
                <c:formatCode>0%</c:formatCode>
                <c:ptCount val="11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0.15</c:v>
                </c:pt>
                <c:pt idx="4">
                  <c:v>0.15</c:v>
                </c:pt>
                <c:pt idx="5">
                  <c:v>0.15</c:v>
                </c:pt>
                <c:pt idx="6">
                  <c:v>0.15</c:v>
                </c:pt>
                <c:pt idx="7">
                  <c:v>0.15</c:v>
                </c:pt>
                <c:pt idx="8">
                  <c:v>0.15</c:v>
                </c:pt>
                <c:pt idx="9">
                  <c:v>0.15</c:v>
                </c:pt>
                <c:pt idx="10">
                  <c:v>0.15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FC7-4FFD-A722-C86D2F230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3263416"/>
        <c:axId val="513587616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'proiezioni ipotesi reale'!$B$1</c15:sqref>
                        </c15:formulaRef>
                      </c:ext>
                    </c:extLst>
                    <c:strCache>
                      <c:ptCount val="1"/>
                      <c:pt idx="0">
                        <c:v>Cw</c:v>
                      </c:pt>
                    </c:strCache>
                  </c:strRef>
                </c:tx>
                <c:spPr>
                  <a:ln w="19050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'proiezioni ipotesi reale'!$A$2:$A$12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10000</c:v>
                      </c:pt>
                      <c:pt idx="1">
                        <c:v>12000</c:v>
                      </c:pt>
                      <c:pt idx="2">
                        <c:v>14000</c:v>
                      </c:pt>
                      <c:pt idx="3">
                        <c:v>16000</c:v>
                      </c:pt>
                      <c:pt idx="4">
                        <c:v>18000</c:v>
                      </c:pt>
                      <c:pt idx="5">
                        <c:v>20000</c:v>
                      </c:pt>
                      <c:pt idx="6">
                        <c:v>22000</c:v>
                      </c:pt>
                      <c:pt idx="7">
                        <c:v>24000</c:v>
                      </c:pt>
                      <c:pt idx="8">
                        <c:v>26000</c:v>
                      </c:pt>
                      <c:pt idx="9">
                        <c:v>28000</c:v>
                      </c:pt>
                      <c:pt idx="10">
                        <c:v>30000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'proiezioni ipotesi reale'!$B$2:$B$12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2000</c:v>
                      </c:pt>
                      <c:pt idx="1">
                        <c:v>1800</c:v>
                      </c:pt>
                      <c:pt idx="2">
                        <c:v>1600</c:v>
                      </c:pt>
                      <c:pt idx="3">
                        <c:v>1400</c:v>
                      </c:pt>
                      <c:pt idx="4">
                        <c:v>1200</c:v>
                      </c:pt>
                      <c:pt idx="5">
                        <c:v>1000</c:v>
                      </c:pt>
                      <c:pt idx="6">
                        <c:v>800</c:v>
                      </c:pt>
                      <c:pt idx="7">
                        <c:v>600</c:v>
                      </c:pt>
                      <c:pt idx="8">
                        <c:v>400</c:v>
                      </c:pt>
                      <c:pt idx="9">
                        <c:v>200</c:v>
                      </c:pt>
                      <c:pt idx="10">
                        <c:v>0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BFC7-4FFD-A722-C86D2F2305D8}"/>
                  </c:ext>
                </c:extLst>
              </c15:ser>
            </c15:filteredScatterSeries>
            <c15:filteredScatte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'proiezioni ipotesi reale'!$C$1</c15:sqref>
                        </c15:formulaRef>
                      </c:ext>
                    </c:extLst>
                    <c:strCache>
                      <c:ptCount val="1"/>
                      <c:pt idx="0">
                        <c:v>Cb</c:v>
                      </c:pt>
                    </c:strCache>
                  </c:strRef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'proiezioni ipotesi reale'!$A$2:$A$12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10000</c:v>
                      </c:pt>
                      <c:pt idx="1">
                        <c:v>12000</c:v>
                      </c:pt>
                      <c:pt idx="2">
                        <c:v>14000</c:v>
                      </c:pt>
                      <c:pt idx="3">
                        <c:v>16000</c:v>
                      </c:pt>
                      <c:pt idx="4">
                        <c:v>18000</c:v>
                      </c:pt>
                      <c:pt idx="5">
                        <c:v>20000</c:v>
                      </c:pt>
                      <c:pt idx="6">
                        <c:v>22000</c:v>
                      </c:pt>
                      <c:pt idx="7">
                        <c:v>24000</c:v>
                      </c:pt>
                      <c:pt idx="8">
                        <c:v>26000</c:v>
                      </c:pt>
                      <c:pt idx="9">
                        <c:v>28000</c:v>
                      </c:pt>
                      <c:pt idx="10">
                        <c:v>30000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'proiezioni ipotesi reale'!$C$2:$C$12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1500</c:v>
                      </c:pt>
                      <c:pt idx="1">
                        <c:v>1800</c:v>
                      </c:pt>
                      <c:pt idx="2">
                        <c:v>2100</c:v>
                      </c:pt>
                      <c:pt idx="3">
                        <c:v>2400</c:v>
                      </c:pt>
                      <c:pt idx="4">
                        <c:v>2700</c:v>
                      </c:pt>
                      <c:pt idx="5">
                        <c:v>3000</c:v>
                      </c:pt>
                      <c:pt idx="6">
                        <c:v>3300</c:v>
                      </c:pt>
                      <c:pt idx="7">
                        <c:v>3600</c:v>
                      </c:pt>
                      <c:pt idx="8">
                        <c:v>3900</c:v>
                      </c:pt>
                      <c:pt idx="9">
                        <c:v>4200</c:v>
                      </c:pt>
                      <c:pt idx="10">
                        <c:v>4500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BFC7-4FFD-A722-C86D2F2305D8}"/>
                  </c:ext>
                </c:extLst>
              </c15:ser>
            </c15:filteredScatterSeries>
          </c:ext>
        </c:extLst>
      </c:scatterChart>
      <c:valAx>
        <c:axId val="583263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€&quot;* #,##0.00_);_(&quot;€&quot;* \(#,##0.00\);_(&quot;€&quot;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3587616"/>
        <c:crosses val="autoZero"/>
        <c:crossBetween val="midCat"/>
      </c:valAx>
      <c:valAx>
        <c:axId val="51358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32634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Rapporto</a:t>
            </a:r>
            <a:r>
              <a:rPr lang="it-IT" baseline="0" dirty="0"/>
              <a:t> costi Booking.com/Fatturato vs</a:t>
            </a:r>
          </a:p>
          <a:p>
            <a:pPr>
              <a:defRPr/>
            </a:pPr>
            <a:r>
              <a:rPr lang="it-IT" baseline="0" dirty="0"/>
              <a:t>Web Marketing</a:t>
            </a:r>
            <a:r>
              <a:rPr lang="it-IT" sz="1400" b="0" i="0" u="none" strike="noStrike" baseline="0" dirty="0">
                <a:effectLst/>
              </a:rPr>
              <a:t>/Fatturato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scatterChart>
        <c:scatterStyle val="smoothMarker"/>
        <c:varyColors val="0"/>
        <c:ser>
          <c:idx val="2"/>
          <c:order val="2"/>
          <c:tx>
            <c:v>Cw/F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'proiezioni ipotesi reale'!$A$2:$A$12</c:f>
              <c:numCache>
                <c:formatCode>_("€"* #,##0.00_);_("€"* \(#,##0.00\);_("€"* "-"??_);_(@_)</c:formatCode>
                <c:ptCount val="11"/>
                <c:pt idx="0">
                  <c:v>10000</c:v>
                </c:pt>
                <c:pt idx="1">
                  <c:v>12000</c:v>
                </c:pt>
                <c:pt idx="2">
                  <c:v>14000</c:v>
                </c:pt>
                <c:pt idx="3">
                  <c:v>16000</c:v>
                </c:pt>
                <c:pt idx="4">
                  <c:v>18000</c:v>
                </c:pt>
                <c:pt idx="5">
                  <c:v>20000</c:v>
                </c:pt>
                <c:pt idx="6">
                  <c:v>22000</c:v>
                </c:pt>
                <c:pt idx="7">
                  <c:v>24000</c:v>
                </c:pt>
                <c:pt idx="8">
                  <c:v>26000</c:v>
                </c:pt>
                <c:pt idx="9">
                  <c:v>28000</c:v>
                </c:pt>
                <c:pt idx="10">
                  <c:v>30000</c:v>
                </c:pt>
              </c:numCache>
            </c:numRef>
          </c:xVal>
          <c:yVal>
            <c:numRef>
              <c:f>'proiezioni ipotesi reale'!$D$2:$D$12</c:f>
              <c:numCache>
                <c:formatCode>0%</c:formatCode>
                <c:ptCount val="11"/>
                <c:pt idx="0">
                  <c:v>0.2</c:v>
                </c:pt>
                <c:pt idx="1">
                  <c:v>0.15</c:v>
                </c:pt>
                <c:pt idx="2">
                  <c:v>0.11428571428571428</c:v>
                </c:pt>
                <c:pt idx="3">
                  <c:v>8.7499999999999994E-2</c:v>
                </c:pt>
                <c:pt idx="4">
                  <c:v>6.6666666666666666E-2</c:v>
                </c:pt>
                <c:pt idx="5">
                  <c:v>0.05</c:v>
                </c:pt>
                <c:pt idx="6">
                  <c:v>3.6363636363636362E-2</c:v>
                </c:pt>
                <c:pt idx="7">
                  <c:v>2.5000000000000001E-2</c:v>
                </c:pt>
                <c:pt idx="8">
                  <c:v>1.5384615384615385E-2</c:v>
                </c:pt>
                <c:pt idx="9">
                  <c:v>7.1428571428571426E-3</c:v>
                </c:pt>
                <c:pt idx="1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4B-4362-AD8D-A747DB514B86}"/>
            </c:ext>
          </c:extLst>
        </c:ser>
        <c:ser>
          <c:idx val="3"/>
          <c:order val="3"/>
          <c:tx>
            <c:v>Cb/F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'proiezioni ipotesi reale'!$A$2:$A$12</c:f>
              <c:numCache>
                <c:formatCode>_("€"* #,##0.00_);_("€"* \(#,##0.00\);_("€"* "-"??_);_(@_)</c:formatCode>
                <c:ptCount val="11"/>
                <c:pt idx="0">
                  <c:v>10000</c:v>
                </c:pt>
                <c:pt idx="1">
                  <c:v>12000</c:v>
                </c:pt>
                <c:pt idx="2">
                  <c:v>14000</c:v>
                </c:pt>
                <c:pt idx="3">
                  <c:v>16000</c:v>
                </c:pt>
                <c:pt idx="4">
                  <c:v>18000</c:v>
                </c:pt>
                <c:pt idx="5">
                  <c:v>20000</c:v>
                </c:pt>
                <c:pt idx="6">
                  <c:v>22000</c:v>
                </c:pt>
                <c:pt idx="7">
                  <c:v>24000</c:v>
                </c:pt>
                <c:pt idx="8">
                  <c:v>26000</c:v>
                </c:pt>
                <c:pt idx="9">
                  <c:v>28000</c:v>
                </c:pt>
                <c:pt idx="10">
                  <c:v>30000</c:v>
                </c:pt>
              </c:numCache>
            </c:numRef>
          </c:xVal>
          <c:yVal>
            <c:numRef>
              <c:f>'proiezioni ipotesi reale'!$E$2:$E$12</c:f>
              <c:numCache>
                <c:formatCode>0%</c:formatCode>
                <c:ptCount val="11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0.15</c:v>
                </c:pt>
                <c:pt idx="4">
                  <c:v>0.15</c:v>
                </c:pt>
                <c:pt idx="5">
                  <c:v>0.15</c:v>
                </c:pt>
                <c:pt idx="6">
                  <c:v>0.15</c:v>
                </c:pt>
                <c:pt idx="7">
                  <c:v>0.15</c:v>
                </c:pt>
                <c:pt idx="8">
                  <c:v>0.15</c:v>
                </c:pt>
                <c:pt idx="9">
                  <c:v>0.15</c:v>
                </c:pt>
                <c:pt idx="10">
                  <c:v>0.15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C4B-4362-AD8D-A747DB514B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3263416"/>
        <c:axId val="513587616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'proiezioni ipotesi reale'!$B$1</c15:sqref>
                        </c15:formulaRef>
                      </c:ext>
                    </c:extLst>
                    <c:strCache>
                      <c:ptCount val="1"/>
                      <c:pt idx="0">
                        <c:v>Cw</c:v>
                      </c:pt>
                    </c:strCache>
                  </c:strRef>
                </c:tx>
                <c:spPr>
                  <a:ln w="19050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'proiezioni ipotesi reale'!$A$2:$A$12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10000</c:v>
                      </c:pt>
                      <c:pt idx="1">
                        <c:v>12000</c:v>
                      </c:pt>
                      <c:pt idx="2">
                        <c:v>14000</c:v>
                      </c:pt>
                      <c:pt idx="3">
                        <c:v>16000</c:v>
                      </c:pt>
                      <c:pt idx="4">
                        <c:v>18000</c:v>
                      </c:pt>
                      <c:pt idx="5">
                        <c:v>20000</c:v>
                      </c:pt>
                      <c:pt idx="6">
                        <c:v>22000</c:v>
                      </c:pt>
                      <c:pt idx="7">
                        <c:v>24000</c:v>
                      </c:pt>
                      <c:pt idx="8">
                        <c:v>26000</c:v>
                      </c:pt>
                      <c:pt idx="9">
                        <c:v>28000</c:v>
                      </c:pt>
                      <c:pt idx="10">
                        <c:v>30000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'proiezioni ipotesi reale'!$B$2:$B$12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2000</c:v>
                      </c:pt>
                      <c:pt idx="1">
                        <c:v>1800</c:v>
                      </c:pt>
                      <c:pt idx="2">
                        <c:v>1600</c:v>
                      </c:pt>
                      <c:pt idx="3">
                        <c:v>1400</c:v>
                      </c:pt>
                      <c:pt idx="4">
                        <c:v>1200</c:v>
                      </c:pt>
                      <c:pt idx="5">
                        <c:v>1000</c:v>
                      </c:pt>
                      <c:pt idx="6">
                        <c:v>800</c:v>
                      </c:pt>
                      <c:pt idx="7">
                        <c:v>600</c:v>
                      </c:pt>
                      <c:pt idx="8">
                        <c:v>400</c:v>
                      </c:pt>
                      <c:pt idx="9">
                        <c:v>200</c:v>
                      </c:pt>
                      <c:pt idx="10">
                        <c:v>0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5C4B-4362-AD8D-A747DB514B86}"/>
                  </c:ext>
                </c:extLst>
              </c15:ser>
            </c15:filteredScatterSeries>
            <c15:filteredScatte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'proiezioni ipotesi reale'!$C$1</c15:sqref>
                        </c15:formulaRef>
                      </c:ext>
                    </c:extLst>
                    <c:strCache>
                      <c:ptCount val="1"/>
                      <c:pt idx="0">
                        <c:v>Cb</c:v>
                      </c:pt>
                    </c:strCache>
                  </c:strRef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'proiezioni ipotesi reale'!$A$2:$A$12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10000</c:v>
                      </c:pt>
                      <c:pt idx="1">
                        <c:v>12000</c:v>
                      </c:pt>
                      <c:pt idx="2">
                        <c:v>14000</c:v>
                      </c:pt>
                      <c:pt idx="3">
                        <c:v>16000</c:v>
                      </c:pt>
                      <c:pt idx="4">
                        <c:v>18000</c:v>
                      </c:pt>
                      <c:pt idx="5">
                        <c:v>20000</c:v>
                      </c:pt>
                      <c:pt idx="6">
                        <c:v>22000</c:v>
                      </c:pt>
                      <c:pt idx="7">
                        <c:v>24000</c:v>
                      </c:pt>
                      <c:pt idx="8">
                        <c:v>26000</c:v>
                      </c:pt>
                      <c:pt idx="9">
                        <c:v>28000</c:v>
                      </c:pt>
                      <c:pt idx="10">
                        <c:v>30000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'proiezioni ipotesi reale'!$C$2:$C$12</c15:sqref>
                        </c15:formulaRef>
                      </c:ext>
                    </c:extLst>
                    <c:numCache>
                      <c:formatCode>_("€"* #,##0.00_);_("€"* \(#,##0.00\);_("€"* "-"??_);_(@_)</c:formatCode>
                      <c:ptCount val="11"/>
                      <c:pt idx="0">
                        <c:v>1500</c:v>
                      </c:pt>
                      <c:pt idx="1">
                        <c:v>1800</c:v>
                      </c:pt>
                      <c:pt idx="2">
                        <c:v>2100</c:v>
                      </c:pt>
                      <c:pt idx="3">
                        <c:v>2400</c:v>
                      </c:pt>
                      <c:pt idx="4">
                        <c:v>2700</c:v>
                      </c:pt>
                      <c:pt idx="5">
                        <c:v>3000</c:v>
                      </c:pt>
                      <c:pt idx="6">
                        <c:v>3300</c:v>
                      </c:pt>
                      <c:pt idx="7">
                        <c:v>3600</c:v>
                      </c:pt>
                      <c:pt idx="8">
                        <c:v>3900</c:v>
                      </c:pt>
                      <c:pt idx="9">
                        <c:v>4200</c:v>
                      </c:pt>
                      <c:pt idx="10">
                        <c:v>4500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5C4B-4362-AD8D-A747DB514B86}"/>
                  </c:ext>
                </c:extLst>
              </c15:ser>
            </c15:filteredScatterSeries>
          </c:ext>
        </c:extLst>
      </c:scatterChart>
      <c:valAx>
        <c:axId val="583263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€&quot;* #,##0.00_);_(&quot;€&quot;* \(#,##0.00\);_(&quot;€&quot;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3587616"/>
        <c:crosses val="autoZero"/>
        <c:crossBetween val="midCat"/>
      </c:valAx>
      <c:valAx>
        <c:axId val="51358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32634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16/11/2016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3600" cap="all" dirty="0">
                <a:effectLst/>
              </a:rPr>
              <a:t>una valutazione del valore del web marketing tramite disintermediazione</a:t>
            </a:r>
            <a:endParaRPr lang="it-IT" sz="3600" dirty="0">
              <a:effectLst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Claudio Rossi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</p:spPr>
            <p:txBody>
              <a:bodyPr>
                <a:normAutofit/>
              </a:bodyPr>
              <a:lstStyle/>
              <a:p>
                <a:r>
                  <a:rPr lang="it-IT" dirty="0"/>
                  <a:t>Ipotizzando che il Web Marketing generi altre prenotazione oltre a quelle sottratte a booking.com è necessario aggiungendo la seguente variabile: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it-IT" dirty="0"/>
                  <a:t>: percentuale di prenotazioni aggiuntive generate dal Web Marketing espressa in forma decimale (valore compreso fra 0 e 1)</a:t>
                </a:r>
              </a:p>
              <a:p>
                <a:endParaRPr lang="it-IT" dirty="0"/>
              </a:p>
              <a:p>
                <a:pPr marL="109728" indent="0">
                  <a:buNone/>
                </a:pPr>
                <a:endParaRPr lang="it-IT" dirty="0"/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  <a:blipFill>
                <a:blip r:embed="rId2"/>
                <a:stretch>
                  <a:fillRect t="-1282" r="-12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Modello matematico – ipotesi realistica</a:t>
            </a:r>
          </a:p>
        </p:txBody>
      </p:sp>
    </p:spTree>
    <p:extLst>
      <p:ext uri="{BB962C8B-B14F-4D97-AF65-F5344CB8AC3E}">
        <p14:creationId xmlns:p14="http://schemas.microsoft.com/office/powerpoint/2010/main" val="76464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</p:spPr>
            <p:txBody>
              <a:bodyPr>
                <a:normAutofit/>
              </a:bodyPr>
              <a:lstStyle/>
              <a:p>
                <a:r>
                  <a:rPr lang="it-IT" dirty="0"/>
                  <a:t>Si ottiene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e>
                          </m:d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−1+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:endParaRPr lang="it-IT" i="1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it-IT" b="1" i="1">
                              <a:latin typeface="Cambria Math" panose="02040503050406030204" pitchFamily="18" charset="0"/>
                            </a:rPr>
                            <m:t>𝒘</m:t>
                          </m:r>
                        </m:sub>
                      </m:sSub>
                      <m:r>
                        <a:rPr lang="it-IT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it-IT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it-IT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b="1" dirty="0"/>
              </a:p>
              <a:p>
                <a:pPr marL="109728" indent="0">
                  <a:buNone/>
                </a:pPr>
                <a:endParaRPr lang="it-IT" dirty="0"/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  <a:blipFill>
                <a:blip r:embed="rId2"/>
                <a:stretch>
                  <a:fillRect t="-128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Modello matematico – ipotesi realistica</a:t>
            </a:r>
          </a:p>
        </p:txBody>
      </p:sp>
    </p:spTree>
    <p:extLst>
      <p:ext uri="{BB962C8B-B14F-4D97-AF65-F5344CB8AC3E}">
        <p14:creationId xmlns:p14="http://schemas.microsoft.com/office/powerpoint/2010/main" val="2075364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Considerando a titolo di esempio:</a:t>
            </a:r>
          </a:p>
          <a:p>
            <a:pPr lvl="1"/>
            <a:r>
              <a:rPr lang="it-IT" dirty="0"/>
              <a:t>investimento in Web Marketing di 3.000€</a:t>
            </a:r>
          </a:p>
          <a:p>
            <a:pPr lvl="1"/>
            <a:r>
              <a:rPr lang="it-IT" dirty="0"/>
              <a:t>commissioni di booking.com al 15%</a:t>
            </a:r>
          </a:p>
          <a:p>
            <a:pPr lvl="1"/>
            <a:r>
              <a:rPr lang="it-IT" dirty="0"/>
              <a:t>incremento di prenotazioni del 10%</a:t>
            </a:r>
          </a:p>
          <a:p>
            <a:r>
              <a:rPr lang="it-IT" dirty="0"/>
              <a:t>Si ottiene un punto di pareggio dell’investimento pari a 12.000€ fatturati nel ciclo di vita delle operazioni di Web Marketing</a:t>
            </a:r>
          </a:p>
          <a:p>
            <a:endParaRPr lang="it-IT" sz="2800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Risultato - ipotesi realistica</a:t>
            </a:r>
          </a:p>
        </p:txBody>
      </p:sp>
    </p:spTree>
    <p:extLst>
      <p:ext uri="{BB962C8B-B14F-4D97-AF65-F5344CB8AC3E}">
        <p14:creationId xmlns:p14="http://schemas.microsoft.com/office/powerpoint/2010/main" val="1273922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A8A33CE4-67BE-428A-8AE7-E3C66B98C4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22834"/>
              </p:ext>
            </p:extLst>
          </p:nvPr>
        </p:nvGraphicFramePr>
        <p:xfrm>
          <a:off x="1043608" y="1052736"/>
          <a:ext cx="7019925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0219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467952"/>
          </a:xfrm>
        </p:spPr>
        <p:txBody>
          <a:bodyPr>
            <a:normAutofit/>
          </a:bodyPr>
          <a:lstStyle/>
          <a:p>
            <a:r>
              <a:rPr lang="it-IT" sz="2800" dirty="0"/>
              <a:t>Limitazioni</a:t>
            </a:r>
          </a:p>
          <a:p>
            <a:pPr lvl="1"/>
            <a:r>
              <a:rPr lang="it-IT" sz="2400" dirty="0"/>
              <a:t>Il modello </a:t>
            </a:r>
            <a:r>
              <a:rPr lang="it-IT" dirty="0"/>
              <a:t>considera solamente le prenotazioni raccolte tramite il modulo di prenotazione presente nel sito della struttura, generando una stima per difetto del ritorno economico del Web Marketing</a:t>
            </a:r>
            <a:endParaRPr lang="it-IT" sz="2400" dirty="0"/>
          </a:p>
          <a:p>
            <a:r>
              <a:rPr lang="it-IT" sz="2800" dirty="0"/>
              <a:t>Sviluppi</a:t>
            </a:r>
          </a:p>
          <a:p>
            <a:pPr lvl="1"/>
            <a:r>
              <a:rPr lang="it-IT" sz="2400" dirty="0"/>
              <a:t>Analisi del valore aggiunto per l’assunzione di personale con competenze di Web Marketing</a:t>
            </a:r>
          </a:p>
          <a:p>
            <a:pPr lvl="1"/>
            <a:r>
              <a:rPr lang="it-IT" sz="2400" dirty="0"/>
              <a:t>Analisi del valore aggiunto legato alla qualità di un sito Web di buona qualità (conseguenza di un piano di Web Marketing)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Limitazioni e sviluppi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Un investimento in operazioni di Web Marketing può generare un ritorno anche con fatturati molto bassi</a:t>
            </a:r>
          </a:p>
          <a:p>
            <a:r>
              <a:rPr lang="it-IT" dirty="0"/>
              <a:t>Il modello proposto può essere un supporto per la valutazione dell’opportunità di effettuare un investimento in operazioni di Web Marketing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/>
              <a:t>Claudio Rossi – Università di Bologna – claudio.rossi15@unibo.it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VIII riunione scientifica SISTUR</a:t>
            </a:r>
            <a:br>
              <a:rPr lang="it-IT" dirty="0"/>
            </a:br>
            <a:r>
              <a:rPr lang="it-IT" sz="2700" dirty="0"/>
              <a:t>SAN MARINO 17 E 18 NOVEMBRE 2016</a:t>
            </a:r>
            <a:endParaRPr lang="it-IT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Ambiti operativi</a:t>
            </a:r>
          </a:p>
          <a:p>
            <a:pPr lvl="1"/>
            <a:r>
              <a:rPr lang="it-IT" dirty="0"/>
              <a:t>Promozione di imprese turistico ricettive</a:t>
            </a:r>
          </a:p>
          <a:p>
            <a:pPr lvl="1"/>
            <a:r>
              <a:rPr lang="it-IT" dirty="0"/>
              <a:t>Social media management</a:t>
            </a:r>
          </a:p>
          <a:p>
            <a:pPr lvl="1"/>
            <a:r>
              <a:rPr lang="it-IT" dirty="0"/>
              <a:t>Web marketing management</a:t>
            </a:r>
          </a:p>
          <a:p>
            <a:pPr lvl="1"/>
            <a:endParaRPr lang="it-IT" dirty="0"/>
          </a:p>
          <a:p>
            <a:r>
              <a:rPr lang="it-IT" dirty="0"/>
              <a:t>Punto di vista</a:t>
            </a:r>
          </a:p>
          <a:p>
            <a:pPr lvl="1"/>
            <a:r>
              <a:rPr lang="it-IT" dirty="0"/>
              <a:t>Management aziendale</a:t>
            </a:r>
          </a:p>
          <a:p>
            <a:pPr lvl="1"/>
            <a:r>
              <a:rPr lang="it-IT" dirty="0"/>
              <a:t>Strategie promozionali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lavoro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 studio si è posto l’obiettivo di misurare la relazione fra gli investimenti effettuati nelle operazioni di Web Marketing e il ritorno economico da queste generato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dell’analisi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Lo studio si basa sull’ipotesi che un’impresa turistico ricettiva utilizzi booking.com per raccogliere prenotazioni tramite Internet</a:t>
            </a:r>
          </a:p>
          <a:p>
            <a:r>
              <a:rPr lang="it-IT" dirty="0"/>
              <a:t>L’impresa intende promuovere il proprio sito Web dotato di un motore di booking in modo da raccogliere prenotazioni anche tramite questo strumento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Ipotesi di base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 prenotazioni raccolte tramite il sito Web dell’impresa vengono sottratte a booking.com</a:t>
            </a:r>
          </a:p>
          <a:p>
            <a:r>
              <a:rPr lang="it-IT" dirty="0"/>
              <a:t>Il modello considera come proventi del Web Marketing solamente le prenotazioni raccolte tramite il modulo presente sul sito dell’azienda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Ipotesi di base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it-IT" dirty="0"/>
                  <a:t>Definiamo le seguenti variabili: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it-IT" dirty="0"/>
                  <a:t>: percentuale di commissione pagata per una prenotazione ottenuta tramite booking.com espresso in forma decimale (valore compreso fra 0 e 1)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it-IT" dirty="0"/>
                  <a:t>: importo delle prenotazioni ottenute tramite Web Marketing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it-IT" dirty="0"/>
                  <a:t>: costo totale delle operazioni di Web Marketing, </a:t>
                </a:r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348" r="-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matematico - variabili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</p:spPr>
            <p:txBody>
              <a:bodyPr>
                <a:normAutofit/>
              </a:bodyPr>
              <a:lstStyle/>
              <a:p>
                <a:r>
                  <a:rPr lang="it-IT" dirty="0"/>
                  <a:t>Ipotizzando che il Web Marketing non generi nessuna prenotazione oltre a quelle sottratte a booking.com possiamo mettere in competizione gli utili ottenendo: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:endParaRPr lang="it-IT" i="1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it-IT" b="1" i="1">
                              <a:latin typeface="Cambria Math" panose="02040503050406030204" pitchFamily="18" charset="0"/>
                            </a:rPr>
                            <m:t>𝒘</m:t>
                          </m:r>
                        </m:sub>
                      </m:sSub>
                      <m:r>
                        <a:rPr lang="it-IT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it-IT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  <a:blipFill>
                <a:blip r:embed="rId2"/>
                <a:stretch>
                  <a:fillRect t="-1282" r="-37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Modello matematico – ipotesi conservativa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Considerando a titolo di esempio:</a:t>
            </a:r>
          </a:p>
          <a:p>
            <a:pPr lvl="1"/>
            <a:r>
              <a:rPr lang="it-IT" dirty="0"/>
              <a:t>investimento in Web Marketing di 3.000€</a:t>
            </a:r>
          </a:p>
          <a:p>
            <a:pPr lvl="1"/>
            <a:r>
              <a:rPr lang="it-IT" dirty="0"/>
              <a:t>commissioni di booking.com al 15%</a:t>
            </a:r>
          </a:p>
          <a:p>
            <a:r>
              <a:rPr lang="it-IT" dirty="0"/>
              <a:t>Si ottiene un punto di pareggio dell’investimento pari a 20.000€ fatturati nel ciclo di vita delle operazioni di Web Marketing</a:t>
            </a:r>
          </a:p>
          <a:p>
            <a:endParaRPr lang="it-IT" sz="2800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Risultato - ipotesi conservativa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181426FA-F271-418A-A94E-46AC386591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424858"/>
              </p:ext>
            </p:extLst>
          </p:nvPr>
        </p:nvGraphicFramePr>
        <p:xfrm>
          <a:off x="1062037" y="1209675"/>
          <a:ext cx="7019925" cy="443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816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10466</TotalTime>
  <Words>725</Words>
  <Application>Microsoft Office PowerPoint</Application>
  <PresentationFormat>Presentazione su schermo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Cambria Math</vt:lpstr>
      <vt:lpstr>Lucida Sans Unicode</vt:lpstr>
      <vt:lpstr>Verdana</vt:lpstr>
      <vt:lpstr>Wingdings 2</vt:lpstr>
      <vt:lpstr>Wingdings 3</vt:lpstr>
      <vt:lpstr>Viale</vt:lpstr>
      <vt:lpstr>una valutazione del valore del web marketing tramite disintermediazione</vt:lpstr>
      <vt:lpstr>Il lavoro</vt:lpstr>
      <vt:lpstr>Obiettivi dell’analisi</vt:lpstr>
      <vt:lpstr>Ipotesi di base</vt:lpstr>
      <vt:lpstr>Ipotesi di base</vt:lpstr>
      <vt:lpstr>Modello matematico - variabili</vt:lpstr>
      <vt:lpstr>Modello matematico – ipotesi conservativa</vt:lpstr>
      <vt:lpstr>Risultato - ipotesi conservativa</vt:lpstr>
      <vt:lpstr>Presentazione standard di PowerPoint</vt:lpstr>
      <vt:lpstr>Modello matematico – ipotesi realistica</vt:lpstr>
      <vt:lpstr>Modello matematico – ipotesi realistica</vt:lpstr>
      <vt:lpstr>Risultato - ipotesi realistica</vt:lpstr>
      <vt:lpstr>Presentazione standard di PowerPoint</vt:lpstr>
      <vt:lpstr>Limitazioni e sviluppi</vt:lpstr>
      <vt:lpstr>Conclusioni</vt:lpstr>
      <vt:lpstr>VIII riunione scientifica SISTUR SAN MARINO 17 E 18 NOVEMBRE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Rossi Claudio</dc:creator>
  <cp:lastModifiedBy>Rossi Claudio</cp:lastModifiedBy>
  <cp:revision>154</cp:revision>
  <dcterms:created xsi:type="dcterms:W3CDTF">2014-11-17T13:51:12Z</dcterms:created>
  <dcterms:modified xsi:type="dcterms:W3CDTF">2016-11-16T16:58:38Z</dcterms:modified>
</cp:coreProperties>
</file>