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8" r:id="rId4"/>
    <p:sldId id="262" r:id="rId5"/>
    <p:sldId id="260" r:id="rId6"/>
    <p:sldId id="263" r:id="rId7"/>
    <p:sldId id="271" r:id="rId8"/>
    <p:sldId id="278" r:id="rId9"/>
    <p:sldId id="279" r:id="rId10"/>
    <p:sldId id="261" r:id="rId11"/>
    <p:sldId id="268" r:id="rId12"/>
    <p:sldId id="266" r:id="rId13"/>
    <p:sldId id="267" r:id="rId14"/>
  </p:sldIdLst>
  <p:sldSz cx="9144000" cy="6858000" type="screen4x3"/>
  <p:notesSz cx="6864350" cy="999648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24" autoAdjust="0"/>
  </p:normalViewPr>
  <p:slideViewPr>
    <p:cSldViewPr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6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grpSp>
        <p:nvGrpSpPr>
          <p:cNvPr id="2" name="Grup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16/11/2017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16/11/2017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16/11/2017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16/11/2017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16/11/2017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Gallone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Gallone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16/11/2017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16/11/2017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16/11/2017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16/11/2017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16/11/2017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16/11/2017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olo rettango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Connettore 1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Gallone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Gallone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16/11/2017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>
            <a:noAutofit/>
          </a:bodyPr>
          <a:lstStyle/>
          <a:p>
            <a:r>
              <a:rPr lang="it-IT" sz="3200" cap="all" dirty="0">
                <a:effectLst/>
              </a:rPr>
              <a:t>Qual è il massimo valore di un’inserzione </a:t>
            </a:r>
            <a:r>
              <a:rPr lang="it-IT" sz="3200" cap="all" dirty="0" err="1">
                <a:effectLst/>
              </a:rPr>
              <a:t>pay</a:t>
            </a:r>
            <a:r>
              <a:rPr lang="it-IT" sz="3200" cap="all" dirty="0">
                <a:effectLst/>
              </a:rPr>
              <a:t> per click?</a:t>
            </a:r>
            <a:br>
              <a:rPr lang="it-IT" sz="3200" dirty="0">
                <a:effectLst/>
              </a:rPr>
            </a:br>
            <a:r>
              <a:rPr lang="it-IT" sz="3200" cap="all" dirty="0">
                <a:effectLst/>
              </a:rPr>
              <a:t>una valutazione del valore tramite disintermediazione</a:t>
            </a:r>
            <a:endParaRPr lang="it-IT" sz="3200" dirty="0">
              <a:effectLst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Claudio Rossi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it-IT" dirty="0"/>
              <a:t>il costo per click massimo per avere un utile rispetto all’utilizzo di booking.com è pari al</a:t>
            </a:r>
          </a:p>
          <a:p>
            <a:pPr marL="109728" indent="0">
              <a:buNone/>
            </a:pPr>
            <a:r>
              <a:rPr lang="it-IT" b="1" dirty="0"/>
              <a:t>tasso di conversione moltiplicato per l’importo medio di una prenotazione e per la percentuale di commissione concordata con booking.com</a:t>
            </a:r>
            <a:endParaRPr lang="it-IT" sz="2800" b="1" dirty="0"/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Risultato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467952"/>
          </a:xfrm>
        </p:spPr>
        <p:txBody>
          <a:bodyPr>
            <a:normAutofit fontScale="92500" lnSpcReduction="20000"/>
          </a:bodyPr>
          <a:lstStyle/>
          <a:p>
            <a:r>
              <a:rPr lang="it-IT" sz="2800" dirty="0"/>
              <a:t>Limitazioni</a:t>
            </a:r>
          </a:p>
          <a:p>
            <a:pPr lvl="1"/>
            <a:r>
              <a:rPr lang="it-IT" sz="2400" dirty="0"/>
              <a:t>Il tasso di conversione dipende fortemente dalla qualità del sito dell’hotel e il modello dipende linearmente da questo valore.</a:t>
            </a:r>
          </a:p>
          <a:p>
            <a:pPr lvl="1"/>
            <a:r>
              <a:rPr lang="it-IT" dirty="0"/>
              <a:t>Il modello si concentra esclusivamente sull’identificazione di quale attività sia economicamente più vantaggiosa fra mediazione tramite booking.com e campagne SEM.</a:t>
            </a:r>
            <a:endParaRPr lang="it-IT" sz="2400" dirty="0"/>
          </a:p>
          <a:p>
            <a:r>
              <a:rPr lang="it-IT" sz="2800" dirty="0"/>
              <a:t>Sviluppi</a:t>
            </a:r>
          </a:p>
          <a:p>
            <a:pPr lvl="1"/>
            <a:r>
              <a:rPr lang="it-IT" sz="2400" dirty="0"/>
              <a:t>Analisi del valore delle operazioni SEM all’interno di una strategia di Web Marketing Mix</a:t>
            </a:r>
          </a:p>
          <a:p>
            <a:pPr lvl="1"/>
            <a:r>
              <a:rPr lang="it-IT" sz="2400" dirty="0"/>
              <a:t>Analisi del valore aggiunto legato alla qualità di un sito Web di buona qualità (conseguenza di un piano di Web Marketing)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Limitazioni e sviluppi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Esiste un metodo oggettivo per la valutazione della massima spesa ragionevole per un click</a:t>
            </a:r>
          </a:p>
          <a:p>
            <a:r>
              <a:rPr lang="it-IT" dirty="0"/>
              <a:t>Il modello proposto può essere un supporto per la valutazione dei parametri operativi di un investimento in operazioni di </a:t>
            </a:r>
            <a:r>
              <a:rPr lang="it-IT" dirty="0" err="1"/>
              <a:t>AdWords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Conclusioni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it-IT" dirty="0"/>
              <a:t>Claudio Rossi – Università di Bologna – claudio.rossi15@unibo.it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/>
              <a:t>IX riunione scientifica SISTUR</a:t>
            </a:r>
            <a:br>
              <a:rPr lang="it-IT" dirty="0"/>
            </a:br>
            <a:r>
              <a:rPr lang="it-IT" sz="2700" dirty="0"/>
              <a:t>Pistoia 16 E 17 NOVEMBRE 2017</a:t>
            </a:r>
            <a:endParaRPr lang="it-IT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Ambiti operativi</a:t>
            </a:r>
          </a:p>
          <a:p>
            <a:pPr lvl="1"/>
            <a:r>
              <a:rPr lang="it-IT" dirty="0"/>
              <a:t>Promozione di imprese turistico ricettive</a:t>
            </a:r>
          </a:p>
          <a:p>
            <a:pPr lvl="1"/>
            <a:r>
              <a:rPr lang="it-IT" dirty="0" err="1"/>
              <a:t>Search</a:t>
            </a:r>
            <a:r>
              <a:rPr lang="it-IT" dirty="0"/>
              <a:t> </a:t>
            </a:r>
            <a:r>
              <a:rPr lang="it-IT" dirty="0" err="1"/>
              <a:t>engine</a:t>
            </a:r>
            <a:r>
              <a:rPr lang="it-IT" dirty="0"/>
              <a:t> marketing</a:t>
            </a:r>
          </a:p>
          <a:p>
            <a:pPr lvl="1"/>
            <a:r>
              <a:rPr lang="it-IT" dirty="0"/>
              <a:t>Online branding</a:t>
            </a:r>
          </a:p>
          <a:p>
            <a:pPr lvl="1"/>
            <a:endParaRPr lang="it-IT" dirty="0"/>
          </a:p>
          <a:p>
            <a:r>
              <a:rPr lang="it-IT" dirty="0"/>
              <a:t>Punto di vista</a:t>
            </a:r>
          </a:p>
          <a:p>
            <a:pPr lvl="1"/>
            <a:r>
              <a:rPr lang="it-IT" dirty="0"/>
              <a:t>Management aziendale</a:t>
            </a:r>
          </a:p>
          <a:p>
            <a:pPr lvl="1"/>
            <a:r>
              <a:rPr lang="it-IT" dirty="0"/>
              <a:t>Strategie promozionali</a:t>
            </a:r>
          </a:p>
          <a:p>
            <a:pPr lvl="1"/>
            <a:endParaRPr lang="it-IT" dirty="0"/>
          </a:p>
          <a:p>
            <a:pPr lvl="1"/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lavoro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Lo studio si è posto l’obiettivo di valutare il limite di costo oltre il quale le operazioni di </a:t>
            </a:r>
            <a:r>
              <a:rPr lang="it-IT" dirty="0" err="1"/>
              <a:t>Search</a:t>
            </a:r>
            <a:r>
              <a:rPr lang="it-IT" dirty="0"/>
              <a:t> Engine Marketing non sono remunerative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Obiettivi dell’analisi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Lo studio si basa sull’ipotesi che un’impresa turistico ricettiva utilizzi booking.com per raccogliere prenotazioni tramite Internet</a:t>
            </a:r>
          </a:p>
          <a:p>
            <a:r>
              <a:rPr lang="it-IT" dirty="0"/>
              <a:t>L’impresa intende promuovere il proprio sito Web utilizzando campagne </a:t>
            </a:r>
            <a:r>
              <a:rPr lang="it-IT" dirty="0" err="1"/>
              <a:t>AdWords</a:t>
            </a:r>
            <a:r>
              <a:rPr lang="it-IT" dirty="0"/>
              <a:t> (</a:t>
            </a:r>
            <a:r>
              <a:rPr lang="it-IT" dirty="0" err="1"/>
              <a:t>Pay</a:t>
            </a:r>
            <a:r>
              <a:rPr lang="it-IT" dirty="0"/>
              <a:t> Per Click)</a:t>
            </a:r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Ipotesi di base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Le prenotazioni raccolte tramite il sito Web dell’impresa vengono sottratte a booking.com</a:t>
            </a:r>
          </a:p>
          <a:p>
            <a:r>
              <a:rPr lang="it-IT" dirty="0"/>
              <a:t>Il modello considera come proventi delle operazioni </a:t>
            </a:r>
            <a:r>
              <a:rPr lang="it-IT" dirty="0" err="1"/>
              <a:t>AdWords</a:t>
            </a:r>
            <a:r>
              <a:rPr lang="it-IT" dirty="0"/>
              <a:t> solamente le prenotazioni raccolte tramite il modulo presente sul sito dell’azienda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Ipotesi di base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Segnaposto contenuto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it-IT" dirty="0"/>
                  <a:t>Definiamo le seguenti variabili: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it-IT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it-IT" dirty="0"/>
                  <a:t>: percentuale di commissione pagata per una prenotazione ottenuta tramite booking.com espresso in forma decimale (valore compreso fra 0 e 1)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it-IT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it-IT" dirty="0"/>
                  <a:t>: importo delle prenotazioni ottenute tramite SEM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it-IT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it-IT" dirty="0"/>
                  <a:t>: costo totale delle operazioni SEM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it-IT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it-IT" sz="24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it-IT" sz="2400" i="1" dirty="0"/>
                  <a:t>: </a:t>
                </a:r>
                <a:r>
                  <a:rPr lang="it-IT" sz="2400" dirty="0"/>
                  <a:t>tasso di conversione (valore compreso fra 0 e 1)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it-IT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4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it-IT" sz="24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it-IT" sz="2400" i="1" dirty="0"/>
                  <a:t>: </a:t>
                </a:r>
                <a:r>
                  <a:rPr lang="it-IT" sz="2400" dirty="0"/>
                  <a:t>costo per click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it-IT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4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it-IT" sz="2400" i="1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it-IT" sz="2400" i="1" dirty="0"/>
                  <a:t>: </a:t>
                </a:r>
                <a:r>
                  <a:rPr lang="it-IT" sz="2400" dirty="0"/>
                  <a:t>importo medio di una prenotazion</a:t>
                </a:r>
                <a:r>
                  <a:rPr lang="it-IT" sz="2400" i="1" dirty="0"/>
                  <a:t>e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it-IT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it-IT" sz="24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it-IT" sz="2400" i="1" dirty="0"/>
                  <a:t>: </a:t>
                </a:r>
                <a:r>
                  <a:rPr lang="it-IT" sz="2400" dirty="0"/>
                  <a:t>numero di click (visitatori) generato dalla campagna SEM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it-IT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it-IT" sz="2400" i="1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it-IT" sz="2400" i="1" dirty="0"/>
                  <a:t>: </a:t>
                </a:r>
                <a:r>
                  <a:rPr lang="it-IT" sz="2400" dirty="0"/>
                  <a:t>numero di prenotazioni generato dalla campagna SEM</a:t>
                </a:r>
              </a:p>
              <a:p>
                <a:pPr marL="393192" lvl="1" indent="0">
                  <a:buNone/>
                </a:pPr>
                <a:r>
                  <a:rPr lang="it-IT" dirty="0"/>
                  <a:t> </a:t>
                </a:r>
              </a:p>
            </p:txBody>
          </p:sp>
        </mc:Choice>
        <mc:Fallback xmlns="">
          <p:sp>
            <p:nvSpPr>
              <p:cNvPr id="2" name="Segnaposto contenut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29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Modello matematico - variabili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Segnaposto contenuto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81328"/>
                <a:ext cx="8229600" cy="4755984"/>
              </a:xfrm>
            </p:spPr>
            <p:txBody>
              <a:bodyPr>
                <a:normAutofit/>
              </a:bodyPr>
              <a:lstStyle/>
              <a:p>
                <a:r>
                  <a:rPr lang="it-IT" dirty="0"/>
                  <a:t>Ipotizzando che la campagna </a:t>
                </a:r>
                <a:r>
                  <a:rPr lang="it-IT" dirty="0" err="1"/>
                  <a:t>AdWords</a:t>
                </a:r>
                <a:r>
                  <a:rPr lang="it-IT" dirty="0"/>
                  <a:t> non generi nessuna prenotazione oltre a quelle sottratte a booking.com possiamo mettere in competizione gli utili ottenendo:</a:t>
                </a:r>
              </a:p>
              <a:p>
                <a:pPr marL="109728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it-IT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it-IT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it-IT" dirty="0"/>
              </a:p>
              <a:p>
                <a:pPr marL="109728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it-IT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it-IT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it-IT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m:oMathPara>
                </a14:m>
                <a:endParaRPr lang="it-IT" dirty="0"/>
              </a:p>
              <a:p>
                <a:pPr marL="109728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it-IT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m:oMathPara>
                </a14:m>
                <a:endParaRPr lang="it-IT" dirty="0"/>
              </a:p>
              <a:p>
                <a:pPr marL="109728" indent="0">
                  <a:buNone/>
                </a:pPr>
                <a:endParaRPr lang="it-IT" i="1" dirty="0"/>
              </a:p>
            </p:txBody>
          </p:sp>
        </mc:Choice>
        <mc:Fallback xmlns="">
          <p:sp>
            <p:nvSpPr>
              <p:cNvPr id="2" name="Segnaposto contenut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81328"/>
                <a:ext cx="8229600" cy="4755984"/>
              </a:xfrm>
              <a:blipFill>
                <a:blip r:embed="rId2"/>
                <a:stretch>
                  <a:fillRect t="-1282" r="-81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Modello matematico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Segnaposto contenuto 1">
                <a:extLst>
                  <a:ext uri="{FF2B5EF4-FFF2-40B4-BE49-F238E27FC236}">
                    <a16:creationId xmlns:a16="http://schemas.microsoft.com/office/drawing/2014/main" id="{E2A9CE5E-C3F4-4C7E-A1C2-87542400100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109728" indent="0">
                  <a:buNone/>
                </a:pPr>
                <a:r>
                  <a:rPr lang="it-IT" dirty="0"/>
                  <a:t>Tenendo conto del fatto che</a:t>
                </a:r>
              </a:p>
              <a:p>
                <a:pPr marL="109728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it-IT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it-IT" dirty="0"/>
              </a:p>
              <a:p>
                <a:pPr marL="109728" indent="0">
                  <a:buNone/>
                </a:pPr>
                <a:r>
                  <a:rPr lang="it-IT" dirty="0"/>
                  <a:t>E che</a:t>
                </a:r>
              </a:p>
              <a:p>
                <a:pPr marL="109728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it-IT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</m:oMath>
                  </m:oMathPara>
                </a14:m>
                <a:endParaRPr lang="it-IT" dirty="0"/>
              </a:p>
              <a:p>
                <a:pPr marL="109728" indent="0">
                  <a:buNone/>
                </a:pPr>
                <a:r>
                  <a:rPr lang="it-IT" dirty="0"/>
                  <a:t>Possiamo affermare che</a:t>
                </a:r>
              </a:p>
              <a:p>
                <a:pPr marL="109728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it-IT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</m:oMath>
                  </m:oMathPara>
                </a14:m>
                <a:endParaRPr lang="it-IT" dirty="0"/>
              </a:p>
              <a:p>
                <a:pPr marL="109728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it-IT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</m:oMath>
                  </m:oMathPara>
                </a14:m>
                <a:endParaRPr lang="it-IT" dirty="0"/>
              </a:p>
              <a:p>
                <a:pPr marL="109728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it-IT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sSub>
                            <m:sSub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sSub>
                            <m:sSub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it-IT" dirty="0"/>
              </a:p>
              <a:p>
                <a:endParaRPr lang="it-IT" dirty="0"/>
              </a:p>
            </p:txBody>
          </p:sp>
        </mc:Choice>
        <mc:Fallback xmlns="">
          <p:sp>
            <p:nvSpPr>
              <p:cNvPr id="2" name="Segnaposto contenuto 1">
                <a:extLst>
                  <a:ext uri="{FF2B5EF4-FFF2-40B4-BE49-F238E27FC236}">
                    <a16:creationId xmlns:a16="http://schemas.microsoft.com/office/drawing/2014/main" id="{E2A9CE5E-C3F4-4C7E-A1C2-87542400100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4" t="-134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olo 2">
            <a:extLst>
              <a:ext uri="{FF2B5EF4-FFF2-40B4-BE49-F238E27FC236}">
                <a16:creationId xmlns:a16="http://schemas.microsoft.com/office/drawing/2014/main" id="{CDBE1C54-971F-433A-B9E0-CE3A22975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Modello matematico</a:t>
            </a:r>
          </a:p>
        </p:txBody>
      </p:sp>
    </p:spTree>
    <p:extLst>
      <p:ext uri="{BB962C8B-B14F-4D97-AF65-F5344CB8AC3E}">
        <p14:creationId xmlns:p14="http://schemas.microsoft.com/office/powerpoint/2010/main" val="3112172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Segnaposto contenuto 1">
                <a:extLst>
                  <a:ext uri="{FF2B5EF4-FFF2-40B4-BE49-F238E27FC236}">
                    <a16:creationId xmlns:a16="http://schemas.microsoft.com/office/drawing/2014/main" id="{D84B4930-E8CB-4CFB-B481-8DD1507C058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109728" indent="0">
                  <a:buNone/>
                </a:pPr>
                <a:r>
                  <a:rPr lang="it-IT" dirty="0"/>
                  <a:t>Sostituendo nell’espressione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it-IT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it-IT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it-IT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sSub>
                      <m:sSub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it-IT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it-IT" dirty="0"/>
                  <a:t> otteniamo</a:t>
                </a:r>
              </a:p>
              <a:p>
                <a:pPr marL="109728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it-IT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sSub>
                            <m:sSub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sSub>
                            <m:sSub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m:oMathPara>
                </a14:m>
                <a:endParaRPr lang="it-IT" dirty="0"/>
              </a:p>
              <a:p>
                <a:pPr marL="109728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latin typeface="Cambria Math" panose="02040503050406030204" pitchFamily="18" charset="0"/>
                        </a:rPr>
                        <m:t>1=</m:t>
                      </m:r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sSub>
                            <m:sSub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m:oMathPara>
                </a14:m>
                <a:endParaRPr lang="it-IT" dirty="0"/>
              </a:p>
              <a:p>
                <a:pPr marL="109728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it-IT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m:oMathPara>
                </a14:m>
                <a:endParaRPr lang="it-IT" dirty="0"/>
              </a:p>
              <a:p>
                <a:endParaRPr lang="it-IT" dirty="0"/>
              </a:p>
            </p:txBody>
          </p:sp>
        </mc:Choice>
        <mc:Fallback xmlns="">
          <p:sp>
            <p:nvSpPr>
              <p:cNvPr id="2" name="Segnaposto contenuto 1">
                <a:extLst>
                  <a:ext uri="{FF2B5EF4-FFF2-40B4-BE49-F238E27FC236}">
                    <a16:creationId xmlns:a16="http://schemas.microsoft.com/office/drawing/2014/main" id="{D84B4930-E8CB-4CFB-B481-8DD1507C058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4" t="-107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olo 2">
            <a:extLst>
              <a:ext uri="{FF2B5EF4-FFF2-40B4-BE49-F238E27FC236}">
                <a16:creationId xmlns:a16="http://schemas.microsoft.com/office/drawing/2014/main" id="{F058F783-1056-4DE3-B20C-FA99FD7CC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Modello matematico</a:t>
            </a:r>
          </a:p>
        </p:txBody>
      </p:sp>
    </p:spTree>
    <p:extLst>
      <p:ext uri="{BB962C8B-B14F-4D97-AF65-F5344CB8AC3E}">
        <p14:creationId xmlns:p14="http://schemas.microsoft.com/office/powerpoint/2010/main" val="33352798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16109</TotalTime>
  <Words>505</Words>
  <Application>Microsoft Office PowerPoint</Application>
  <PresentationFormat>Presentazione su schermo (4:3)</PresentationFormat>
  <Paragraphs>64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9" baseType="lpstr">
      <vt:lpstr>Cambria Math</vt:lpstr>
      <vt:lpstr>Lucida Sans Unicode</vt:lpstr>
      <vt:lpstr>Verdana</vt:lpstr>
      <vt:lpstr>Wingdings 2</vt:lpstr>
      <vt:lpstr>Wingdings 3</vt:lpstr>
      <vt:lpstr>Viale</vt:lpstr>
      <vt:lpstr>Qual è il massimo valore di un’inserzione pay per click? una valutazione del valore tramite disintermediazione</vt:lpstr>
      <vt:lpstr>Il lavoro</vt:lpstr>
      <vt:lpstr>Obiettivi dell’analisi</vt:lpstr>
      <vt:lpstr>Ipotesi di base</vt:lpstr>
      <vt:lpstr>Ipotesi di base</vt:lpstr>
      <vt:lpstr>Modello matematico - variabili</vt:lpstr>
      <vt:lpstr>Modello matematico</vt:lpstr>
      <vt:lpstr>Modello matematico</vt:lpstr>
      <vt:lpstr>Modello matematico</vt:lpstr>
      <vt:lpstr>Risultato</vt:lpstr>
      <vt:lpstr>Limitazioni e sviluppi</vt:lpstr>
      <vt:lpstr>Conclusioni</vt:lpstr>
      <vt:lpstr>IX riunione scientifica SISTUR Pistoia 16 E 17 NOVEMBRE 2017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Rossi Claudio</dc:creator>
  <cp:lastModifiedBy>Rossi Claudio</cp:lastModifiedBy>
  <cp:revision>175</cp:revision>
  <cp:lastPrinted>2017-11-15T14:52:24Z</cp:lastPrinted>
  <dcterms:created xsi:type="dcterms:W3CDTF">2014-11-17T13:51:12Z</dcterms:created>
  <dcterms:modified xsi:type="dcterms:W3CDTF">2017-11-16T11:40:54Z</dcterms:modified>
</cp:coreProperties>
</file>